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1" r:id="rId4"/>
    <p:sldMasterId id="2147483672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</p:sldIdLst>
  <p:sldSz cy="5143500" cx="9144000"/>
  <p:notesSz cx="6858000" cy="9144000"/>
  <p:embeddedFontLst>
    <p:embeddedFont>
      <p:font typeface="Roboto"/>
      <p:regular r:id="rId36"/>
      <p:bold r:id="rId37"/>
      <p:italic r:id="rId38"/>
      <p:boldItalic r:id="rId39"/>
    </p:embeddedFont>
    <p:embeddedFont>
      <p:font typeface="Montserrat"/>
      <p:regular r:id="rId40"/>
      <p:bold r:id="rId41"/>
      <p:italic r:id="rId42"/>
      <p:boldItalic r:id="rId43"/>
    </p:embeddedFont>
    <p:embeddedFont>
      <p:font typeface="Montserrat Black"/>
      <p:bold r:id="rId44"/>
      <p:boldItalic r:id="rId45"/>
    </p:embeddedFont>
    <p:embeddedFont>
      <p:font typeface="Montserrat ExtraBold"/>
      <p:bold r:id="rId46"/>
      <p:boldItalic r:id="rId4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576">
          <p15:clr>
            <a:srgbClr val="A4A3A4"/>
          </p15:clr>
        </p15:guide>
        <p15:guide id="2" pos="305">
          <p15:clr>
            <a:srgbClr val="A4A3A4"/>
          </p15:clr>
        </p15:guide>
        <p15:guide id="3" pos="5455">
          <p15:clr>
            <a:srgbClr val="9AA0A6"/>
          </p15:clr>
        </p15:guide>
        <p15:guide id="4" pos="2880">
          <p15:clr>
            <a:srgbClr val="9AA0A6"/>
          </p15:clr>
        </p15:guide>
        <p15:guide id="5" pos="2976">
          <p15:clr>
            <a:srgbClr val="9AA0A6"/>
          </p15:clr>
        </p15:guide>
        <p15:guide id="6" pos="3070">
          <p15:clr>
            <a:srgbClr val="9AA0A6"/>
          </p15:clr>
        </p15:guide>
        <p15:guide id="7" orient="horz" pos="3024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576" orient="horz"/>
        <p:guide pos="305"/>
        <p:guide pos="5455"/>
        <p:guide pos="2880"/>
        <p:guide pos="2976"/>
        <p:guide pos="3070"/>
        <p:guide pos="3024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-regular.fntdata"/><Relationship Id="rId20" Type="http://schemas.openxmlformats.org/officeDocument/2006/relationships/slide" Target="slides/slide14.xml"/><Relationship Id="rId42" Type="http://schemas.openxmlformats.org/officeDocument/2006/relationships/font" Target="fonts/Montserrat-italic.fntdata"/><Relationship Id="rId41" Type="http://schemas.openxmlformats.org/officeDocument/2006/relationships/font" Target="fonts/Montserrat-bold.fntdata"/><Relationship Id="rId22" Type="http://schemas.openxmlformats.org/officeDocument/2006/relationships/slide" Target="slides/slide16.xml"/><Relationship Id="rId44" Type="http://schemas.openxmlformats.org/officeDocument/2006/relationships/font" Target="fonts/MontserratBlack-bold.fntdata"/><Relationship Id="rId21" Type="http://schemas.openxmlformats.org/officeDocument/2006/relationships/slide" Target="slides/slide15.xml"/><Relationship Id="rId43" Type="http://schemas.openxmlformats.org/officeDocument/2006/relationships/font" Target="fonts/Montserrat-boldItalic.fntdata"/><Relationship Id="rId24" Type="http://schemas.openxmlformats.org/officeDocument/2006/relationships/slide" Target="slides/slide18.xml"/><Relationship Id="rId46" Type="http://schemas.openxmlformats.org/officeDocument/2006/relationships/font" Target="fonts/MontserratExtraBold-bold.fntdata"/><Relationship Id="rId23" Type="http://schemas.openxmlformats.org/officeDocument/2006/relationships/slide" Target="slides/slide17.xml"/><Relationship Id="rId45" Type="http://schemas.openxmlformats.org/officeDocument/2006/relationships/font" Target="fonts/MontserratBlack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47" Type="http://schemas.openxmlformats.org/officeDocument/2006/relationships/font" Target="fonts/MontserratExtraBold-boldItalic.fntdata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font" Target="fonts/Roboto-bold.fntdata"/><Relationship Id="rId14" Type="http://schemas.openxmlformats.org/officeDocument/2006/relationships/slide" Target="slides/slide8.xml"/><Relationship Id="rId36" Type="http://schemas.openxmlformats.org/officeDocument/2006/relationships/font" Target="fonts/Roboto-regular.fntdata"/><Relationship Id="rId17" Type="http://schemas.openxmlformats.org/officeDocument/2006/relationships/slide" Target="slides/slide11.xml"/><Relationship Id="rId39" Type="http://schemas.openxmlformats.org/officeDocument/2006/relationships/font" Target="fonts/Roboto-boldItalic.fntdata"/><Relationship Id="rId16" Type="http://schemas.openxmlformats.org/officeDocument/2006/relationships/slide" Target="slides/slide10.xml"/><Relationship Id="rId38" Type="http://schemas.openxmlformats.org/officeDocument/2006/relationships/font" Target="fonts/Roboto-italic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15ff057cf1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9" name="Google Shape;99;g15ff057cf1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75ab3c74ac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8" name="Google Shape;218;g175ab3c74ac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175ab3c74ac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8" name="Google Shape;228;g175ab3c74ac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75ab3c74ac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8" name="Google Shape;238;g175ab3c74ac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75ab3c74ac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8" name="Google Shape;248;g175ab3c74ac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175ab3c74ac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9" name="Google Shape;259;g175ab3c74ac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75ab3c74ac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8" name="Google Shape;268;g175ab3c74ac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175ab3c74ac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7" name="Google Shape;277;g175ab3c74ac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175ab3c74ac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6" name="Google Shape;286;g175ab3c74ac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175ab3c74ac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5" name="Google Shape;295;g175ab3c74ac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175ab3c74ac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4" name="Google Shape;304;g175ab3c74ac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5ff057cf10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7" name="Google Shape;107;g15ff057cf10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175ab3c74ac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3" name="Google Shape;313;g175ab3c74ac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175ab3c74ac_0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2" name="Google Shape;322;g175ab3c74ac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175ab3c74ac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1" name="Google Shape;331;g175ab3c74ac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175ab3c74ac_0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0" name="Google Shape;340;g175ab3c74ac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175ab3c74ac_0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0" name="Google Shape;350;g175ab3c74ac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175ab3c74ac_0_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0" name="Google Shape;360;g175ab3c74ac_0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175ab3c74ac_0_2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0" name="Google Shape;370;g175ab3c74ac_0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175ab3c74ac_0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0" name="Google Shape;380;g175ab3c74ac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175ab3c74ac_0_2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0" name="Google Shape;390;g175ab3c74ac_0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175ab3c74ac_0_2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0" name="Google Shape;400;g175ab3c74ac_0_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5ff057cf10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6" name="Google Shape;136;g15ff057cf10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175ab3c74a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2" name="Google Shape;152;g175ab3c74a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75ab3c74ac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4" name="Google Shape;164;g175ab3c74ac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75ab3c74ac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6" name="Google Shape;176;g175ab3c74ac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75ab3c74ac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8" name="Google Shape;188;g175ab3c74ac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75ab3c74ac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8" name="Google Shape;198;g175ab3c74ac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75ab3c74ac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8" name="Google Shape;208;g175ab3c74ac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5" name="Google Shape;4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2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8" name="Google Shape;48;p1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6" name="Google Shape;56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0" name="Google Shape;60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3" name="Google Shape;63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4" name="Google Shape;64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7" name="Google Shape;67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8" name="Google Shape;68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9" name="Google Shape;69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2" name="Google Shape;72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5" name="Google Shape;75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6" name="Google Shape;76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79" name="Google Shape;79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2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3" name="Google Shape;83;p2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4" name="Google Shape;84;p2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5" name="Google Shape;85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88" name="Google Shape;88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1" name="Google Shape;91;p2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" name="Google Shape;92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5"/>
          <p:cNvSpPr txBox="1"/>
          <p:nvPr>
            <p:ph type="title"/>
          </p:nvPr>
        </p:nvSpPr>
        <p:spPr>
          <a:xfrm>
            <a:off x="311700" y="144400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761A79"/>
              </a:buClr>
              <a:buSzPts val="1600"/>
              <a:buNone/>
              <a:defRPr sz="1600">
                <a:solidFill>
                  <a:srgbClr val="761A7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761A79"/>
              </a:buClr>
              <a:buSzPts val="1600"/>
              <a:buNone/>
              <a:defRPr sz="1600">
                <a:solidFill>
                  <a:srgbClr val="761A7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761A79"/>
              </a:buClr>
              <a:buSzPts val="1600"/>
              <a:buNone/>
              <a:defRPr sz="1600">
                <a:solidFill>
                  <a:srgbClr val="761A7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761A79"/>
              </a:buClr>
              <a:buSzPts val="1600"/>
              <a:buNone/>
              <a:defRPr sz="1600">
                <a:solidFill>
                  <a:srgbClr val="761A7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761A79"/>
              </a:buClr>
              <a:buSzPts val="1600"/>
              <a:buNone/>
              <a:defRPr sz="1600">
                <a:solidFill>
                  <a:srgbClr val="761A7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761A79"/>
              </a:buClr>
              <a:buSzPts val="1600"/>
              <a:buNone/>
              <a:defRPr sz="1600">
                <a:solidFill>
                  <a:srgbClr val="761A7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761A79"/>
              </a:buClr>
              <a:buSzPts val="1600"/>
              <a:buNone/>
              <a:defRPr sz="1600">
                <a:solidFill>
                  <a:srgbClr val="761A7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761A79"/>
              </a:buClr>
              <a:buSzPts val="1600"/>
              <a:buNone/>
              <a:defRPr sz="1600">
                <a:solidFill>
                  <a:srgbClr val="761A7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7" name="Google Shape;1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" name="Google Shape;20;p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" name="Google Shape;21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" name="Google Shape;24;p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9" name="Google Shape;29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8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" name="Google Shape;32;p8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9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6" name="Google Shape;36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10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0" name="Google Shape;40;p10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1" name="Google Shape;41;p10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2" name="Google Shape;42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hyperlink" Target="https://drive.google.com/file/d/1RCHGfn9JJyyReAh8PIIoF8Ch0H3miP0u/view?usp=sharing" TargetMode="External"/><Relationship Id="rId6" Type="http://schemas.openxmlformats.org/officeDocument/2006/relationships/image" Target="../media/image2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2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hyperlink" Target="https://drive.google.com/drive/folders/1qm50pKAnzGGw9gtk--lmwR758aZOVish?usp=sharing" TargetMode="External"/><Relationship Id="rId6" Type="http://schemas.openxmlformats.org/officeDocument/2006/relationships/image" Target="../media/image2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Relationship Id="rId4" Type="http://schemas.openxmlformats.org/officeDocument/2006/relationships/image" Target="../media/image3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png"/><Relationship Id="rId4" Type="http://schemas.openxmlformats.org/officeDocument/2006/relationships/image" Target="../media/image3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png"/><Relationship Id="rId4" Type="http://schemas.openxmlformats.org/officeDocument/2006/relationships/image" Target="../media/image3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.png"/><Relationship Id="rId4" Type="http://schemas.openxmlformats.org/officeDocument/2006/relationships/image" Target="../media/image3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.png"/><Relationship Id="rId4" Type="http://schemas.openxmlformats.org/officeDocument/2006/relationships/image" Target="../media/image2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.png"/><Relationship Id="rId4" Type="http://schemas.openxmlformats.org/officeDocument/2006/relationships/image" Target="../media/image3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.png"/><Relationship Id="rId4" Type="http://schemas.openxmlformats.org/officeDocument/2006/relationships/image" Target="../media/image3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.png"/><Relationship Id="rId4" Type="http://schemas.openxmlformats.org/officeDocument/2006/relationships/image" Target="../media/image3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.png"/><Relationship Id="rId4" Type="http://schemas.openxmlformats.org/officeDocument/2006/relationships/hyperlink" Target="https://docs.google.com/document/d/1_A3ybSJnnSZtoLqk1zDF59NkM3FEyHCtq6LVmgvfFxo/edit?usp=sharing" TargetMode="External"/><Relationship Id="rId5" Type="http://schemas.openxmlformats.org/officeDocument/2006/relationships/image" Target="../media/image2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3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2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3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2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2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2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2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png"/><Relationship Id="rId4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2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761A79"/>
        </a:solid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08175" y="152400"/>
            <a:ext cx="2535837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85362"/>
            <a:ext cx="989199" cy="290775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26"/>
          <p:cNvSpPr txBox="1"/>
          <p:nvPr/>
        </p:nvSpPr>
        <p:spPr>
          <a:xfrm>
            <a:off x="5332200" y="3716100"/>
            <a:ext cx="3000000" cy="6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4" name="Google Shape;104;p26"/>
          <p:cNvSpPr txBox="1"/>
          <p:nvPr/>
        </p:nvSpPr>
        <p:spPr>
          <a:xfrm>
            <a:off x="1515900" y="2067150"/>
            <a:ext cx="6417000" cy="100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en" sz="3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Data Science Challenge</a:t>
            </a:r>
            <a:endParaRPr b="1" i="0" sz="31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 sz="2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Platinum</a:t>
            </a:r>
            <a:endParaRPr b="0" i="0" sz="21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1" name="Google Shape;221;p35"/>
          <p:cNvCxnSpPr>
            <a:endCxn id="222" idx="3"/>
          </p:cNvCxnSpPr>
          <p:nvPr/>
        </p:nvCxnSpPr>
        <p:spPr>
          <a:xfrm flipH="1">
            <a:off x="2953375" y="427150"/>
            <a:ext cx="4571100" cy="360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23" name="Google Shape;223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35"/>
          <p:cNvSpPr txBox="1"/>
          <p:nvPr/>
        </p:nvSpPr>
        <p:spPr>
          <a:xfrm>
            <a:off x="454375" y="144400"/>
            <a:ext cx="249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Langkah Pengerjaan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24" name="Google Shape;224;p35"/>
          <p:cNvSpPr txBox="1"/>
          <p:nvPr/>
        </p:nvSpPr>
        <p:spPr>
          <a:xfrm>
            <a:off x="607650" y="717100"/>
            <a:ext cx="7928700" cy="207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Nah, kamu bisa download</a:t>
            </a:r>
            <a:r>
              <a:rPr lang="en" sz="11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 dataset dari </a:t>
            </a:r>
            <a:r>
              <a:rPr b="1" lang="en" sz="11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5"/>
              </a:rPr>
              <a:t>link</a:t>
            </a:r>
            <a:r>
              <a:rPr lang="en" sz="11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 ini</a:t>
            </a:r>
            <a:r>
              <a:rPr lang="en" sz="11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 yang berfungsi untuk membuat model analisis sentimenny</a:t>
            </a:r>
            <a:r>
              <a:rPr lang="en" sz="11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a</a:t>
            </a:r>
            <a:r>
              <a:rPr lang="en" sz="11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, ya😄</a:t>
            </a:r>
            <a:endParaRPr sz="1100">
              <a:solidFill>
                <a:srgbClr val="29292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b="1" sz="1100">
              <a:solidFill>
                <a:srgbClr val="29292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5" name="Google Shape;225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07813" y="2120600"/>
            <a:ext cx="5528381" cy="247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Google Shape;230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1" name="Google Shape;231;p36"/>
          <p:cNvCxnSpPr>
            <a:endCxn id="232" idx="3"/>
          </p:cNvCxnSpPr>
          <p:nvPr/>
        </p:nvCxnSpPr>
        <p:spPr>
          <a:xfrm flipH="1">
            <a:off x="2953375" y="427150"/>
            <a:ext cx="4571100" cy="360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33" name="Google Shape;233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36"/>
          <p:cNvSpPr txBox="1"/>
          <p:nvPr/>
        </p:nvSpPr>
        <p:spPr>
          <a:xfrm>
            <a:off x="454375" y="144400"/>
            <a:ext cx="249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Langkah Pengerjaan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34" name="Google Shape;234;p36"/>
          <p:cNvSpPr txBox="1"/>
          <p:nvPr/>
        </p:nvSpPr>
        <p:spPr>
          <a:xfrm>
            <a:off x="445675" y="717100"/>
            <a:ext cx="4126200" cy="423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Untuk melakukan analisis sentimen ini, kamu perlu </a:t>
            </a:r>
            <a:r>
              <a:rPr b="1" lang="en" sz="11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melakukan langkah-langkah machine learning</a:t>
            </a:r>
            <a:r>
              <a:rPr lang="en" sz="11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 sebagai berikut:</a:t>
            </a:r>
            <a:endParaRPr sz="1100">
              <a:solidFill>
                <a:srgbClr val="29292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292929"/>
              </a:buClr>
              <a:buSzPts val="1100"/>
              <a:buFont typeface="Montserrat"/>
              <a:buAutoNum type="arabicPeriod"/>
            </a:pPr>
            <a:r>
              <a:rPr lang="en" sz="11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Membersihkan data (data cleansing) yang datanya bisa kamu simpan dalam SQL</a:t>
            </a:r>
            <a:endParaRPr sz="1100">
              <a:solidFill>
                <a:srgbClr val="29292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100"/>
              <a:buFont typeface="Montserrat"/>
              <a:buAutoNum type="arabicPeriod"/>
            </a:pPr>
            <a:r>
              <a:rPr lang="en" sz="11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Feature extraction</a:t>
            </a:r>
            <a:endParaRPr sz="1100">
              <a:solidFill>
                <a:srgbClr val="29292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100"/>
              <a:buFont typeface="Montserrat"/>
              <a:buAutoNum type="arabicPeriod"/>
            </a:pPr>
            <a:r>
              <a:rPr lang="en" sz="11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Training</a:t>
            </a:r>
            <a:endParaRPr sz="1100">
              <a:solidFill>
                <a:srgbClr val="29292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100"/>
              <a:buFont typeface="Montserrat"/>
              <a:buAutoNum type="arabicPeriod"/>
            </a:pPr>
            <a:r>
              <a:rPr lang="en" sz="11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Evaluasi</a:t>
            </a:r>
            <a:endParaRPr sz="1100">
              <a:solidFill>
                <a:srgbClr val="29292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100"/>
              <a:buFont typeface="Montserrat"/>
              <a:buAutoNum type="arabicPeriod"/>
            </a:pPr>
            <a:r>
              <a:rPr lang="en" sz="11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Predict</a:t>
            </a:r>
            <a:endParaRPr sz="1100">
              <a:solidFill>
                <a:srgbClr val="29292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1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Ingat lagi sob, hasilnya akan berupa </a:t>
            </a:r>
            <a:r>
              <a:rPr b="1" lang="en" sz="11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model analisis sentimen</a:t>
            </a:r>
            <a:r>
              <a:rPr lang="en" sz="11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,</a:t>
            </a:r>
            <a:r>
              <a:rPr b="1" lang="en" sz="11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11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ya</a:t>
            </a:r>
            <a:r>
              <a:rPr b="1" lang="en" sz="11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😊</a:t>
            </a:r>
            <a:endParaRPr b="1" sz="1100">
              <a:solidFill>
                <a:srgbClr val="29292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35" name="Google Shape;235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18473" y="855212"/>
            <a:ext cx="5188449" cy="3954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40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1" name="Google Shape;241;p37"/>
          <p:cNvCxnSpPr>
            <a:endCxn id="242" idx="3"/>
          </p:cNvCxnSpPr>
          <p:nvPr/>
        </p:nvCxnSpPr>
        <p:spPr>
          <a:xfrm flipH="1">
            <a:off x="2953375" y="427150"/>
            <a:ext cx="4571100" cy="360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43" name="Google Shape;243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37"/>
          <p:cNvSpPr txBox="1"/>
          <p:nvPr/>
        </p:nvSpPr>
        <p:spPr>
          <a:xfrm>
            <a:off x="454375" y="144400"/>
            <a:ext cx="249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Langkah Pengerjaan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44" name="Google Shape;244;p37"/>
          <p:cNvSpPr txBox="1"/>
          <p:nvPr/>
        </p:nvSpPr>
        <p:spPr>
          <a:xfrm>
            <a:off x="445675" y="717100"/>
            <a:ext cx="4126200" cy="423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Kalau model analisis sentimen sudah jadi, kamu dapat melakukan analisis sentimen data teks yang hasilnya klasifikasi teks berdasarkan sentimen. </a:t>
            </a:r>
            <a:endParaRPr sz="1100">
              <a:solidFill>
                <a:srgbClr val="29292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1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Data teks yang akan diklasifikasikan diambil dari </a:t>
            </a:r>
            <a:r>
              <a:rPr b="1" lang="en" sz="11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5"/>
              </a:rPr>
              <a:t>link</a:t>
            </a:r>
            <a:r>
              <a:rPr lang="en" sz="11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 ini, ya😉</a:t>
            </a:r>
            <a:endParaRPr sz="1100">
              <a:solidFill>
                <a:srgbClr val="29292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45" name="Google Shape;245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75499" y="978875"/>
            <a:ext cx="4668503" cy="3560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Google Shape;250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1" name="Google Shape;251;p38"/>
          <p:cNvCxnSpPr>
            <a:endCxn id="252" idx="3"/>
          </p:cNvCxnSpPr>
          <p:nvPr/>
        </p:nvCxnSpPr>
        <p:spPr>
          <a:xfrm flipH="1">
            <a:off x="2953375" y="427150"/>
            <a:ext cx="4571100" cy="360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53" name="Google Shape;253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38"/>
          <p:cNvSpPr txBox="1"/>
          <p:nvPr/>
        </p:nvSpPr>
        <p:spPr>
          <a:xfrm>
            <a:off x="445675" y="717100"/>
            <a:ext cx="4126200" cy="423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lang="en" sz="1600">
                <a:solidFill>
                  <a:srgbClr val="761A79"/>
                </a:solidFill>
                <a:latin typeface="Montserrat"/>
                <a:ea typeface="Montserrat"/>
                <a:cs typeface="Montserrat"/>
                <a:sym typeface="Montserrat"/>
              </a:rPr>
              <a:t>Eits, masih ada satu tugas lagi~</a:t>
            </a:r>
            <a:endParaRPr sz="1100">
              <a:solidFill>
                <a:srgbClr val="29292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Sembari mengerjakan analisis sentimen data teks, kamu bisa lakukan paralel hal berikut untuk kalkulasi:</a:t>
            </a:r>
            <a:endParaRPr sz="1100">
              <a:solidFill>
                <a:srgbClr val="29292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292929"/>
              </a:buClr>
              <a:buSzPts val="1100"/>
              <a:buFont typeface="Montserrat"/>
              <a:buChar char="●"/>
            </a:pPr>
            <a:r>
              <a:rPr b="1" lang="en" sz="11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Bikin kalkulasi neural network</a:t>
            </a:r>
            <a:endParaRPr b="1" sz="1100">
              <a:solidFill>
                <a:srgbClr val="29292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1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Sstt .. kamu sudah bisa melakukannya setelah feature extraction, lho😉 </a:t>
            </a:r>
            <a:endParaRPr sz="1100">
              <a:solidFill>
                <a:srgbClr val="29292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5" name="Google Shape;255;p38"/>
          <p:cNvSpPr txBox="1"/>
          <p:nvPr/>
        </p:nvSpPr>
        <p:spPr>
          <a:xfrm>
            <a:off x="454375" y="144400"/>
            <a:ext cx="249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Langkah Pengerjaan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256" name="Google Shape;256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50075" y="975475"/>
            <a:ext cx="4893925" cy="3730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1" name="Google Shape;261;p39"/>
          <p:cNvCxnSpPr/>
          <p:nvPr/>
        </p:nvCxnSpPr>
        <p:spPr>
          <a:xfrm rot="10800000">
            <a:off x="3680225" y="427100"/>
            <a:ext cx="3844200" cy="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62" name="Google Shape;26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39"/>
          <p:cNvSpPr txBox="1"/>
          <p:nvPr/>
        </p:nvSpPr>
        <p:spPr>
          <a:xfrm>
            <a:off x="445675" y="717100"/>
            <a:ext cx="4126200" cy="423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lang="en" sz="1600">
                <a:solidFill>
                  <a:srgbClr val="761A79"/>
                </a:solidFill>
                <a:latin typeface="Montserrat"/>
                <a:ea typeface="Montserrat"/>
                <a:cs typeface="Montserrat"/>
                <a:sym typeface="Montserrat"/>
              </a:rPr>
              <a:t>No pusing-pusing, ini petunjuknya …</a:t>
            </a:r>
            <a:endParaRPr sz="1100">
              <a:solidFill>
                <a:srgbClr val="29292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Setelah kamu melakukan Feature Extraction dari dataset sebelumnya, nantinya bakal ada kalimat </a:t>
            </a:r>
            <a:r>
              <a:rPr b="1" lang="en" sz="11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“saya mau makan”</a:t>
            </a:r>
            <a:r>
              <a:rPr lang="en" sz="11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 yang nilainya sebagai berikut:</a:t>
            </a:r>
            <a:endParaRPr sz="1100">
              <a:solidFill>
                <a:srgbClr val="29292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292929"/>
              </a:buClr>
              <a:buSzPts val="1100"/>
              <a:buFont typeface="Montserrat"/>
              <a:buChar char="●"/>
            </a:pPr>
            <a:r>
              <a:rPr b="1" lang="en" sz="11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“saya” → 0,7</a:t>
            </a:r>
            <a:endParaRPr b="1" sz="1100">
              <a:solidFill>
                <a:srgbClr val="29292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100"/>
              <a:buFont typeface="Montserrat"/>
              <a:buChar char="●"/>
            </a:pPr>
            <a:r>
              <a:rPr b="1" lang="en" sz="11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“mau” → 0,8</a:t>
            </a:r>
            <a:endParaRPr b="1" sz="1100">
              <a:solidFill>
                <a:srgbClr val="29292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100"/>
              <a:buFont typeface="Montserrat"/>
              <a:buChar char="●"/>
            </a:pPr>
            <a:r>
              <a:rPr b="1" lang="en" sz="11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“makan” → 0,9</a:t>
            </a:r>
            <a:endParaRPr b="1" sz="1100">
              <a:solidFill>
                <a:srgbClr val="29292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4" name="Google Shape;264;p39"/>
          <p:cNvSpPr txBox="1"/>
          <p:nvPr/>
        </p:nvSpPr>
        <p:spPr>
          <a:xfrm>
            <a:off x="454375" y="144400"/>
            <a:ext cx="249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Langkah Pengerjaan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265" name="Google Shape;265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15675" y="1037120"/>
            <a:ext cx="4527902" cy="34515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0" name="Google Shape;270;p40"/>
          <p:cNvCxnSpPr/>
          <p:nvPr/>
        </p:nvCxnSpPr>
        <p:spPr>
          <a:xfrm rot="10800000">
            <a:off x="3680225" y="427100"/>
            <a:ext cx="3844200" cy="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71" name="Google Shape;271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40"/>
          <p:cNvSpPr txBox="1"/>
          <p:nvPr/>
        </p:nvSpPr>
        <p:spPr>
          <a:xfrm>
            <a:off x="445675" y="717100"/>
            <a:ext cx="4126200" cy="423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Nah, kamu harus memproses nilai hasil Feature Extraction di slide sebelumnya menggunakan arsitektur di samping dengan </a:t>
            </a:r>
            <a:r>
              <a:rPr b="1" lang="en" sz="11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metode Backpropagation</a:t>
            </a:r>
            <a:r>
              <a:rPr lang="en" sz="11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. </a:t>
            </a:r>
            <a:endParaRPr sz="1100">
              <a:solidFill>
                <a:srgbClr val="29292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Dengan ketentuan angka-angka seperti di gambar yang disebut </a:t>
            </a:r>
            <a:r>
              <a:rPr b="1" lang="en" sz="11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initial value</a:t>
            </a:r>
            <a:r>
              <a:rPr lang="en" sz="11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. </a:t>
            </a:r>
            <a:endParaRPr sz="1100">
              <a:solidFill>
                <a:srgbClr val="29292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BTW, </a:t>
            </a:r>
            <a:r>
              <a:rPr b="1" lang="en" sz="11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nilai θ</a:t>
            </a:r>
            <a:r>
              <a:rPr b="1" baseline="-25000" lang="en" sz="11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4</a:t>
            </a:r>
            <a:r>
              <a:rPr b="1" lang="en" sz="11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 dan θ</a:t>
            </a:r>
            <a:r>
              <a:rPr b="1" baseline="-25000" lang="en" sz="11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5</a:t>
            </a:r>
            <a:r>
              <a:rPr b="1" lang="en" sz="11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 serta θ</a:t>
            </a:r>
            <a:r>
              <a:rPr b="1" baseline="-25000" lang="en" sz="11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6</a:t>
            </a:r>
            <a:r>
              <a:rPr b="1" lang="en" sz="11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 atau threshold nya adalah -1 </a:t>
            </a:r>
            <a:r>
              <a:rPr lang="en" sz="11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ya sob. Ini akan berbeda dengan nilai theta untuk berat awal dan ambang batas yang akan dibahas selanjutnya.</a:t>
            </a:r>
            <a:endParaRPr sz="1100">
              <a:solidFill>
                <a:srgbClr val="29292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1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Tambahan lagi, </a:t>
            </a:r>
            <a:r>
              <a:rPr b="1" lang="en" sz="11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learning rate (α) adalah 0,1 </a:t>
            </a:r>
            <a:r>
              <a:rPr lang="en" sz="11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ya sob</a:t>
            </a:r>
            <a:r>
              <a:rPr b="1" lang="en" sz="11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😉</a:t>
            </a:r>
            <a:endParaRPr b="1" sz="1100">
              <a:solidFill>
                <a:srgbClr val="29292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73" name="Google Shape;273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208831"/>
            <a:ext cx="4453249" cy="3394265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40"/>
          <p:cNvSpPr txBox="1"/>
          <p:nvPr/>
        </p:nvSpPr>
        <p:spPr>
          <a:xfrm>
            <a:off x="454375" y="144400"/>
            <a:ext cx="249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Langkah Pengerjaan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9" name="Google Shape;279;p41"/>
          <p:cNvCxnSpPr/>
          <p:nvPr/>
        </p:nvCxnSpPr>
        <p:spPr>
          <a:xfrm rot="10800000">
            <a:off x="3680225" y="427100"/>
            <a:ext cx="3844200" cy="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80" name="Google Shape;280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41"/>
          <p:cNvSpPr txBox="1"/>
          <p:nvPr/>
        </p:nvSpPr>
        <p:spPr>
          <a:xfrm>
            <a:off x="445675" y="717100"/>
            <a:ext cx="4126200" cy="423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Ketentuannya masih berlanjut, nih sob!</a:t>
            </a:r>
            <a:endParaRPr sz="1100">
              <a:solidFill>
                <a:srgbClr val="29292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Di mana ini adalah nilai-nilai weight dan theta random yang merupakan berat awal dan ambang batas. </a:t>
            </a:r>
            <a:endParaRPr sz="1100">
              <a:solidFill>
                <a:srgbClr val="29292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1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Bisa kamu lihat seperti di gambar ya, nilai-nilai ini disebut juga </a:t>
            </a:r>
            <a:r>
              <a:rPr b="1" lang="en" sz="11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initial random</a:t>
            </a:r>
            <a:r>
              <a:rPr lang="en" sz="11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🎲</a:t>
            </a:r>
            <a:endParaRPr b="1" sz="1600">
              <a:solidFill>
                <a:srgbClr val="29292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82" name="Google Shape;282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02262" y="1057916"/>
            <a:ext cx="4656603" cy="3549260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41"/>
          <p:cNvSpPr txBox="1"/>
          <p:nvPr/>
        </p:nvSpPr>
        <p:spPr>
          <a:xfrm>
            <a:off x="454375" y="144400"/>
            <a:ext cx="249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Langkah Pengerjaan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8" name="Google Shape;288;p42"/>
          <p:cNvCxnSpPr/>
          <p:nvPr/>
        </p:nvCxnSpPr>
        <p:spPr>
          <a:xfrm rot="10800000">
            <a:off x="3680225" y="427100"/>
            <a:ext cx="3844200" cy="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89" name="Google Shape;289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42"/>
          <p:cNvSpPr txBox="1"/>
          <p:nvPr/>
        </p:nvSpPr>
        <p:spPr>
          <a:xfrm>
            <a:off x="445675" y="717100"/>
            <a:ext cx="4126200" cy="423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761A79"/>
                </a:solidFill>
                <a:latin typeface="Montserrat"/>
                <a:ea typeface="Montserrat"/>
                <a:cs typeface="Montserrat"/>
                <a:sym typeface="Montserrat"/>
              </a:rPr>
              <a:t>Saatnya menghitung!🔍</a:t>
            </a:r>
            <a:endParaRPr sz="1100">
              <a:solidFill>
                <a:srgbClr val="29292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1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Nah tugas kamu adalah </a:t>
            </a:r>
            <a:r>
              <a:rPr b="1" lang="en" sz="11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menghitung sampai pada tahap memperbarui semua weights dan threshold (θ) </a:t>
            </a:r>
            <a:r>
              <a:rPr lang="en" sz="11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pada</a:t>
            </a:r>
            <a:r>
              <a:rPr b="1" lang="en" sz="11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11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arsitektur tadi dengan mengikuti langkah-langkah seperti di gambar~</a:t>
            </a:r>
            <a:endParaRPr sz="1100">
              <a:solidFill>
                <a:srgbClr val="29292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91" name="Google Shape;291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07571" y="1074130"/>
            <a:ext cx="4614074" cy="3516835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42"/>
          <p:cNvSpPr txBox="1"/>
          <p:nvPr/>
        </p:nvSpPr>
        <p:spPr>
          <a:xfrm>
            <a:off x="454375" y="144400"/>
            <a:ext cx="249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Langkah Pengerjaan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7" name="Google Shape;297;p43"/>
          <p:cNvCxnSpPr/>
          <p:nvPr/>
        </p:nvCxnSpPr>
        <p:spPr>
          <a:xfrm rot="10800000">
            <a:off x="3680225" y="427100"/>
            <a:ext cx="3844200" cy="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98" name="Google Shape;298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43"/>
          <p:cNvSpPr txBox="1"/>
          <p:nvPr/>
        </p:nvSpPr>
        <p:spPr>
          <a:xfrm>
            <a:off x="445675" y="717100"/>
            <a:ext cx="4126200" cy="423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Nilai-nilai yang kamu dapatkan nanti dari hasil menghitung akan terbagi menjadi seperti ini sob:</a:t>
            </a:r>
            <a:endParaRPr sz="1100">
              <a:solidFill>
                <a:srgbClr val="29292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292929"/>
              </a:buClr>
              <a:buSzPts val="1100"/>
              <a:buFont typeface="Montserrat"/>
              <a:buChar char="●"/>
            </a:pPr>
            <a:r>
              <a:rPr b="1" lang="en" sz="11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Nilai forward pass</a:t>
            </a:r>
            <a:endParaRPr b="1" sz="1100">
              <a:solidFill>
                <a:srgbClr val="29292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100"/>
              <a:buFont typeface="Montserrat"/>
              <a:buChar char="●"/>
            </a:pPr>
            <a:r>
              <a:rPr b="1" lang="en" sz="11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Nilai backward pass</a:t>
            </a:r>
            <a:endParaRPr b="1" sz="1100">
              <a:solidFill>
                <a:srgbClr val="29292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100"/>
              <a:buFont typeface="Montserrat"/>
              <a:buChar char="●"/>
            </a:pPr>
            <a:r>
              <a:rPr b="1" lang="en" sz="11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Nilai updated weight</a:t>
            </a:r>
            <a:endParaRPr b="1" sz="1100">
              <a:solidFill>
                <a:srgbClr val="29292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1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Biar nggak bingung, yuk kita cermati satu-satu notasi nilainya~</a:t>
            </a:r>
            <a:endParaRPr sz="1100">
              <a:solidFill>
                <a:srgbClr val="29292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00" name="Google Shape;300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4400" y="945450"/>
            <a:ext cx="4267325" cy="3252585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43"/>
          <p:cNvSpPr txBox="1"/>
          <p:nvPr/>
        </p:nvSpPr>
        <p:spPr>
          <a:xfrm>
            <a:off x="454375" y="144400"/>
            <a:ext cx="249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Langkah Pengerjaan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6" name="Google Shape;306;p44"/>
          <p:cNvCxnSpPr/>
          <p:nvPr/>
        </p:nvCxnSpPr>
        <p:spPr>
          <a:xfrm rot="10800000">
            <a:off x="3680225" y="427100"/>
            <a:ext cx="3844200" cy="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307" name="Google Shape;307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44"/>
          <p:cNvSpPr txBox="1"/>
          <p:nvPr/>
        </p:nvSpPr>
        <p:spPr>
          <a:xfrm>
            <a:off x="445675" y="717100"/>
            <a:ext cx="4126200" cy="423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Pertama, nilai-nilai forward pass yang terdiri dari </a:t>
            </a:r>
            <a:r>
              <a:rPr b="1" lang="en" sz="11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y</a:t>
            </a:r>
            <a:r>
              <a:rPr b="1" baseline="-25000" lang="en" sz="11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4</a:t>
            </a:r>
            <a:r>
              <a:rPr b="1" lang="en" sz="11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, y</a:t>
            </a:r>
            <a:r>
              <a:rPr b="1" baseline="-25000" lang="en" sz="11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5</a:t>
            </a:r>
            <a:r>
              <a:rPr b="1" lang="en" sz="11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, y</a:t>
            </a:r>
            <a:r>
              <a:rPr b="1" baseline="-25000" lang="en" sz="11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6</a:t>
            </a:r>
            <a:r>
              <a:rPr b="1" lang="en" sz="11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, dan </a:t>
            </a:r>
            <a:r>
              <a:rPr b="1" i="1" lang="en" sz="11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e</a:t>
            </a:r>
            <a:r>
              <a:rPr lang="en" sz="11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 seperti pada gambar~</a:t>
            </a:r>
            <a:endParaRPr sz="1100">
              <a:solidFill>
                <a:srgbClr val="29292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1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Nilai-nilai ini didapatkan setelah kamu melewati langkah 1 pada petunjuk pengerjaan kalkulasi di slide sebelumnya.</a:t>
            </a:r>
            <a:endParaRPr sz="1100">
              <a:solidFill>
                <a:srgbClr val="29292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09" name="Google Shape;309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49360" y="1093825"/>
            <a:ext cx="4562401" cy="3477450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44"/>
          <p:cNvSpPr txBox="1"/>
          <p:nvPr/>
        </p:nvSpPr>
        <p:spPr>
          <a:xfrm>
            <a:off x="454375" y="144400"/>
            <a:ext cx="249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Langkah Pengerjaan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0" name="Google Shape;110;p27"/>
          <p:cNvCxnSpPr/>
          <p:nvPr/>
        </p:nvCxnSpPr>
        <p:spPr>
          <a:xfrm rot="10800000">
            <a:off x="3680225" y="427100"/>
            <a:ext cx="3844200" cy="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11" name="Google Shape;111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27"/>
          <p:cNvSpPr txBox="1"/>
          <p:nvPr/>
        </p:nvSpPr>
        <p:spPr>
          <a:xfrm>
            <a:off x="454375" y="144400"/>
            <a:ext cx="249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Hal-Hal yang Harus Kamu Lewati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cxnSp>
        <p:nvCxnSpPr>
          <p:cNvPr id="113" name="Google Shape;113;p27"/>
          <p:cNvCxnSpPr>
            <a:stCxn id="114" idx="0"/>
            <a:endCxn id="115" idx="1"/>
          </p:cNvCxnSpPr>
          <p:nvPr/>
        </p:nvCxnSpPr>
        <p:spPr>
          <a:xfrm rot="-5400000">
            <a:off x="4791897" y="1166321"/>
            <a:ext cx="265500" cy="830700"/>
          </a:xfrm>
          <a:prstGeom prst="bentConnector2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med" w="med" type="oval"/>
          </a:ln>
        </p:spPr>
      </p:cxnSp>
      <p:sp>
        <p:nvSpPr>
          <p:cNvPr id="116" name="Google Shape;116;p27"/>
          <p:cNvSpPr txBox="1"/>
          <p:nvPr/>
        </p:nvSpPr>
        <p:spPr>
          <a:xfrm>
            <a:off x="877475" y="2749225"/>
            <a:ext cx="1968600" cy="1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i="0" lang="en" sz="1600" u="none" cap="none" strike="noStrike">
                <a:solidFill>
                  <a:srgbClr val="743673"/>
                </a:solidFill>
                <a:latin typeface="Montserrat"/>
                <a:ea typeface="Montserrat"/>
                <a:cs typeface="Montserrat"/>
                <a:sym typeface="Montserrat"/>
              </a:rPr>
              <a:t>ACCEPTANCE CRITERIA</a:t>
            </a:r>
            <a:endParaRPr b="1" i="0" sz="1600" u="none" cap="none" strike="noStrike">
              <a:solidFill>
                <a:srgbClr val="74367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Kriteria pengumpulan challenge yang harus kamu penuhi untuk dapat melewati level</a:t>
            </a:r>
            <a:endParaRPr b="1" i="0" sz="1100" u="none" cap="none" strike="sng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17" name="Google Shape;117;p27"/>
          <p:cNvCxnSpPr>
            <a:stCxn id="118" idx="2"/>
          </p:cNvCxnSpPr>
          <p:nvPr/>
        </p:nvCxnSpPr>
        <p:spPr>
          <a:xfrm rot="10800000">
            <a:off x="2823118" y="3355769"/>
            <a:ext cx="8574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med" w="med" type="oval"/>
          </a:ln>
        </p:spPr>
      </p:cxnSp>
      <p:sp>
        <p:nvSpPr>
          <p:cNvPr id="115" name="Google Shape;115;p27"/>
          <p:cNvSpPr txBox="1"/>
          <p:nvPr/>
        </p:nvSpPr>
        <p:spPr>
          <a:xfrm>
            <a:off x="5340076" y="891375"/>
            <a:ext cx="1539000" cy="1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i="0" lang="en" sz="1600" u="none" cap="none" strike="noStrike">
                <a:solidFill>
                  <a:srgbClr val="743673"/>
                </a:solidFill>
                <a:latin typeface="Montserrat"/>
                <a:ea typeface="Montserrat"/>
                <a:cs typeface="Montserrat"/>
                <a:sym typeface="Montserrat"/>
              </a:rPr>
              <a:t>SKILL METRICS</a:t>
            </a:r>
            <a:endParaRPr b="1" i="0" sz="1600" u="none" cap="none" strike="noStrike">
              <a:solidFill>
                <a:srgbClr val="74367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t/>
            </a:r>
            <a:endParaRPr b="1" i="0" sz="800" u="none" cap="none" strike="noStrike">
              <a:solidFill>
                <a:srgbClr val="74367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Kemampuan teknis yang akan kamu pelajari</a:t>
            </a:r>
            <a:endParaRPr b="1" i="0" sz="11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9" name="Google Shape;119;p27"/>
          <p:cNvSpPr txBox="1"/>
          <p:nvPr/>
        </p:nvSpPr>
        <p:spPr>
          <a:xfrm>
            <a:off x="6141000" y="2901625"/>
            <a:ext cx="1728600" cy="1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lang="en" sz="1600">
                <a:solidFill>
                  <a:srgbClr val="743673"/>
                </a:solidFill>
                <a:latin typeface="Montserrat"/>
                <a:ea typeface="Montserrat"/>
                <a:cs typeface="Montserrat"/>
                <a:sym typeface="Montserrat"/>
              </a:rPr>
              <a:t>DELIVERY</a:t>
            </a:r>
            <a:endParaRPr b="1" i="0" sz="1600" u="none" cap="none" strike="noStrike">
              <a:solidFill>
                <a:srgbClr val="74367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Hal yang akan kamu lakukan untuk dapat melewati level</a:t>
            </a:r>
            <a:endParaRPr b="1" i="0" sz="11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20" name="Google Shape;120;p27"/>
          <p:cNvCxnSpPr/>
          <p:nvPr/>
        </p:nvCxnSpPr>
        <p:spPr>
          <a:xfrm>
            <a:off x="5045757" y="3325623"/>
            <a:ext cx="11121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med" w="med" type="oval"/>
          </a:ln>
        </p:spPr>
      </p:cxnSp>
      <p:sp>
        <p:nvSpPr>
          <p:cNvPr id="121" name="Google Shape;121;p27"/>
          <p:cNvSpPr/>
          <p:nvPr/>
        </p:nvSpPr>
        <p:spPr>
          <a:xfrm rot="3599998">
            <a:off x="3282759" y="1653263"/>
            <a:ext cx="2398198" cy="2398198"/>
          </a:xfrm>
          <a:prstGeom prst="blockArc">
            <a:avLst>
              <a:gd fmla="val 12622480" name="adj1"/>
              <a:gd fmla="val 19781569" name="adj2"/>
              <a:gd fmla="val 20773" name="adj3"/>
            </a:avLst>
          </a:prstGeom>
          <a:solidFill>
            <a:srgbClr val="F2AB2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27"/>
          <p:cNvSpPr/>
          <p:nvPr/>
        </p:nvSpPr>
        <p:spPr>
          <a:xfrm rot="10800000">
            <a:off x="3294359" y="1634807"/>
            <a:ext cx="2398200" cy="2398200"/>
          </a:xfrm>
          <a:prstGeom prst="blockArc">
            <a:avLst>
              <a:gd fmla="val 12622480" name="adj1"/>
              <a:gd fmla="val 19662822" name="adj2"/>
              <a:gd fmla="val 20729" name="adj3"/>
            </a:avLst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27"/>
          <p:cNvSpPr/>
          <p:nvPr/>
        </p:nvSpPr>
        <p:spPr>
          <a:xfrm rot="-3599998">
            <a:off x="3304038" y="1652933"/>
            <a:ext cx="2398198" cy="2398198"/>
          </a:xfrm>
          <a:prstGeom prst="blockArc">
            <a:avLst>
              <a:gd fmla="val 12622480" name="adj1"/>
              <a:gd fmla="val 19703271" name="adj2"/>
              <a:gd fmla="val 20851" name="adj3"/>
            </a:avLst>
          </a:prstGeom>
          <a:solidFill>
            <a:srgbClr val="FFE5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4" name="Google Shape;124;p27"/>
          <p:cNvGrpSpPr/>
          <p:nvPr/>
        </p:nvGrpSpPr>
        <p:grpSpPr>
          <a:xfrm rot="-7200164">
            <a:off x="3427565" y="3072583"/>
            <a:ext cx="505638" cy="506061"/>
            <a:chOff x="1967628" y="812211"/>
            <a:chExt cx="588000" cy="588000"/>
          </a:xfrm>
        </p:grpSpPr>
        <p:sp>
          <p:nvSpPr>
            <p:cNvPr id="125" name="Google Shape;125;p27"/>
            <p:cNvSpPr/>
            <p:nvPr/>
          </p:nvSpPr>
          <p:spPr>
            <a:xfrm rot="39023">
              <a:off x="1970909" y="815492"/>
              <a:ext cx="581437" cy="581437"/>
            </a:xfrm>
            <a:prstGeom prst="pie">
              <a:avLst>
                <a:gd fmla="val 6190354" name="adj1"/>
                <a:gd fmla="val 14996165" name="adj2"/>
              </a:avLst>
            </a:prstGeom>
            <a:solidFill>
              <a:srgbClr val="F1C232"/>
            </a:solidFill>
            <a:ln>
              <a:noFill/>
            </a:ln>
            <a:effectLst>
              <a:outerShdw blurRad="142875" rotWithShape="0" algn="bl">
                <a:srgbClr val="000000">
                  <a:alpha val="4235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26;p27"/>
            <p:cNvSpPr/>
            <p:nvPr/>
          </p:nvSpPr>
          <p:spPr>
            <a:xfrm rot="10800000">
              <a:off x="1970875" y="815525"/>
              <a:ext cx="581400" cy="581400"/>
            </a:xfrm>
            <a:prstGeom prst="pie">
              <a:avLst>
                <a:gd fmla="val 4028252" name="adj1"/>
                <a:gd fmla="val 17183677" name="adj2"/>
              </a:avLst>
            </a:prstGeom>
            <a:solidFill>
              <a:srgbClr val="F1C2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7" name="Google Shape;127;p27"/>
          <p:cNvGrpSpPr/>
          <p:nvPr/>
        </p:nvGrpSpPr>
        <p:grpSpPr>
          <a:xfrm>
            <a:off x="4228368" y="1649639"/>
            <a:ext cx="505621" cy="506092"/>
            <a:chOff x="1970048" y="811613"/>
            <a:chExt cx="588000" cy="588000"/>
          </a:xfrm>
        </p:grpSpPr>
        <p:sp>
          <p:nvSpPr>
            <p:cNvPr id="128" name="Google Shape;128;p27"/>
            <p:cNvSpPr/>
            <p:nvPr/>
          </p:nvSpPr>
          <p:spPr>
            <a:xfrm rot="39023">
              <a:off x="1973329" y="814894"/>
              <a:ext cx="581437" cy="581437"/>
            </a:xfrm>
            <a:prstGeom prst="pie">
              <a:avLst>
                <a:gd fmla="val 6190354" name="adj1"/>
                <a:gd fmla="val 14996165" name="adj2"/>
              </a:avLst>
            </a:prstGeom>
            <a:solidFill>
              <a:srgbClr val="B45F06"/>
            </a:solidFill>
            <a:ln>
              <a:noFill/>
            </a:ln>
            <a:effectLst>
              <a:outerShdw blurRad="142875" rotWithShape="0" algn="bl">
                <a:srgbClr val="000000">
                  <a:alpha val="4235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29;p27"/>
            <p:cNvSpPr/>
            <p:nvPr/>
          </p:nvSpPr>
          <p:spPr>
            <a:xfrm rot="10800000">
              <a:off x="1973295" y="814927"/>
              <a:ext cx="581400" cy="581400"/>
            </a:xfrm>
            <a:prstGeom prst="pie">
              <a:avLst>
                <a:gd fmla="val 4028252" name="adj1"/>
                <a:gd fmla="val 17183677" name="adj2"/>
              </a:avLst>
            </a:prstGeom>
            <a:solidFill>
              <a:srgbClr val="B45F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0" name="Google Shape;130;p27"/>
          <p:cNvGrpSpPr/>
          <p:nvPr/>
        </p:nvGrpSpPr>
        <p:grpSpPr>
          <a:xfrm rot="7200164">
            <a:off x="5063146" y="3053597"/>
            <a:ext cx="505638" cy="506061"/>
            <a:chOff x="1977085" y="811649"/>
            <a:chExt cx="588000" cy="588000"/>
          </a:xfrm>
        </p:grpSpPr>
        <p:sp>
          <p:nvSpPr>
            <p:cNvPr id="131" name="Google Shape;131;p27"/>
            <p:cNvSpPr/>
            <p:nvPr/>
          </p:nvSpPr>
          <p:spPr>
            <a:xfrm rot="39023">
              <a:off x="1980366" y="814930"/>
              <a:ext cx="581437" cy="581437"/>
            </a:xfrm>
            <a:prstGeom prst="pie">
              <a:avLst>
                <a:gd fmla="val 6190354" name="adj1"/>
                <a:gd fmla="val 14996165" name="adj2"/>
              </a:avLst>
            </a:prstGeom>
            <a:solidFill>
              <a:schemeClr val="accent1"/>
            </a:solidFill>
            <a:ln>
              <a:noFill/>
            </a:ln>
            <a:effectLst>
              <a:outerShdw blurRad="142875" rotWithShape="0" algn="bl">
                <a:srgbClr val="000000">
                  <a:alpha val="4235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32;p27"/>
            <p:cNvSpPr/>
            <p:nvPr/>
          </p:nvSpPr>
          <p:spPr>
            <a:xfrm rot="10800000">
              <a:off x="1980332" y="814963"/>
              <a:ext cx="581400" cy="581400"/>
            </a:xfrm>
            <a:prstGeom prst="pie">
              <a:avLst>
                <a:gd fmla="val 4028252" name="adj1"/>
                <a:gd fmla="val 17183677" name="adj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4" name="Google Shape;114;p27"/>
          <p:cNvSpPr txBox="1"/>
          <p:nvPr/>
        </p:nvSpPr>
        <p:spPr>
          <a:xfrm>
            <a:off x="4289247" y="1714421"/>
            <a:ext cx="4401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01 </a:t>
            </a:r>
            <a:endParaRPr b="1" i="0" sz="16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8" name="Google Shape;118;p27"/>
          <p:cNvSpPr txBox="1"/>
          <p:nvPr/>
        </p:nvSpPr>
        <p:spPr>
          <a:xfrm>
            <a:off x="3460468" y="3125069"/>
            <a:ext cx="4401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02</a:t>
            </a:r>
            <a:endParaRPr b="1" i="0" sz="16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3" name="Google Shape;133;p27"/>
          <p:cNvSpPr txBox="1"/>
          <p:nvPr/>
        </p:nvSpPr>
        <p:spPr>
          <a:xfrm>
            <a:off x="5108021" y="3099507"/>
            <a:ext cx="4401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03</a:t>
            </a:r>
            <a:endParaRPr b="1" i="0" sz="16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" name="Google Shape;315;p45"/>
          <p:cNvCxnSpPr/>
          <p:nvPr/>
        </p:nvCxnSpPr>
        <p:spPr>
          <a:xfrm rot="10800000">
            <a:off x="3680225" y="427100"/>
            <a:ext cx="3844200" cy="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316" name="Google Shape;316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45"/>
          <p:cNvSpPr txBox="1"/>
          <p:nvPr/>
        </p:nvSpPr>
        <p:spPr>
          <a:xfrm>
            <a:off x="445675" y="717100"/>
            <a:ext cx="4126200" cy="423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1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Kedua, nilai-nilai backward pass seperti pada gambar yang nanti kamu dapatkan setelah melalui langkah 2, 3, dan 4😄</a:t>
            </a:r>
            <a:endParaRPr baseline="-25000" sz="1100">
              <a:solidFill>
                <a:srgbClr val="29292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18" name="Google Shape;318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37062" y="1152075"/>
            <a:ext cx="4409573" cy="3360950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45"/>
          <p:cNvSpPr txBox="1"/>
          <p:nvPr/>
        </p:nvSpPr>
        <p:spPr>
          <a:xfrm>
            <a:off x="454375" y="144400"/>
            <a:ext cx="249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Langkah Pengerjaan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4" name="Google Shape;324;p46"/>
          <p:cNvCxnSpPr/>
          <p:nvPr/>
        </p:nvCxnSpPr>
        <p:spPr>
          <a:xfrm rot="10800000">
            <a:off x="3680225" y="427100"/>
            <a:ext cx="3844200" cy="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325" name="Google Shape;325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46"/>
          <p:cNvSpPr txBox="1"/>
          <p:nvPr/>
        </p:nvSpPr>
        <p:spPr>
          <a:xfrm>
            <a:off x="445675" y="717100"/>
            <a:ext cx="4126200" cy="423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1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Terakhir, kamu akan mendapatkan nilai-nilai </a:t>
            </a:r>
            <a:r>
              <a:rPr b="1" lang="en" sz="11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updated weight </a:t>
            </a:r>
            <a:r>
              <a:rPr lang="en" sz="11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setelah menjalankan langkah 5 seperti pada gambar~</a:t>
            </a:r>
            <a:endParaRPr sz="1100">
              <a:solidFill>
                <a:srgbClr val="29292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27" name="Google Shape;327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36336" y="879166"/>
            <a:ext cx="5125702" cy="3906780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46"/>
          <p:cNvSpPr txBox="1"/>
          <p:nvPr/>
        </p:nvSpPr>
        <p:spPr>
          <a:xfrm>
            <a:off x="454375" y="144400"/>
            <a:ext cx="249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Langkah Pengerjaan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3" name="Google Shape;333;p47"/>
          <p:cNvCxnSpPr/>
          <p:nvPr/>
        </p:nvCxnSpPr>
        <p:spPr>
          <a:xfrm rot="10800000">
            <a:off x="3680225" y="427100"/>
            <a:ext cx="3844200" cy="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334" name="Google Shape;334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47"/>
          <p:cNvSpPr txBox="1"/>
          <p:nvPr/>
        </p:nvSpPr>
        <p:spPr>
          <a:xfrm>
            <a:off x="445675" y="717100"/>
            <a:ext cx="4126200" cy="423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1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Setelah selesai melakukan kalkulasi neural network, kamu dapat menuliskan jawaban beserta prosesnya dengan download lembar jawaban online di </a:t>
            </a:r>
            <a:r>
              <a:rPr b="1" lang="en" sz="11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link ini</a:t>
            </a:r>
            <a:r>
              <a:rPr lang="en" sz="11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, ya~</a:t>
            </a:r>
            <a:endParaRPr sz="1100">
              <a:solidFill>
                <a:srgbClr val="29292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36" name="Google Shape;336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75499" y="978875"/>
            <a:ext cx="4668503" cy="3560074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47"/>
          <p:cNvSpPr txBox="1"/>
          <p:nvPr/>
        </p:nvSpPr>
        <p:spPr>
          <a:xfrm>
            <a:off x="454375" y="144400"/>
            <a:ext cx="249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Langkah Pengerjaan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3" name="Google Shape;343;p48"/>
          <p:cNvCxnSpPr>
            <a:endCxn id="344" idx="3"/>
          </p:cNvCxnSpPr>
          <p:nvPr/>
        </p:nvCxnSpPr>
        <p:spPr>
          <a:xfrm flipH="1">
            <a:off x="2953375" y="427150"/>
            <a:ext cx="4571100" cy="360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345" name="Google Shape;345;p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48"/>
          <p:cNvSpPr txBox="1"/>
          <p:nvPr/>
        </p:nvSpPr>
        <p:spPr>
          <a:xfrm>
            <a:off x="454375" y="144400"/>
            <a:ext cx="249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Langkah Pengerjaan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346" name="Google Shape;346;p48"/>
          <p:cNvSpPr txBox="1"/>
          <p:nvPr/>
        </p:nvSpPr>
        <p:spPr>
          <a:xfrm>
            <a:off x="445675" y="717100"/>
            <a:ext cx="4126200" cy="423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743673"/>
                </a:solidFill>
                <a:latin typeface="Montserrat"/>
                <a:ea typeface="Montserrat"/>
                <a:cs typeface="Montserrat"/>
                <a:sym typeface="Montserrat"/>
              </a:rPr>
              <a:t>Pembagian kelompok</a:t>
            </a:r>
            <a:endParaRPr b="1" sz="1600">
              <a:solidFill>
                <a:srgbClr val="74367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Untuk mengerjakan challenge ini, kamu akan </a:t>
            </a: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membagi diri ke dalam kelompok dengan </a:t>
            </a: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anggota 2-3 orang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dengan pembagian tugas seperti ini: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292929"/>
              </a:buClr>
              <a:buSzPts val="1100"/>
              <a:buFont typeface="Montserrat"/>
              <a:buAutoNum type="arabicPeriod"/>
            </a:pPr>
            <a:r>
              <a:rPr lang="en" sz="11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1 orang bikin model neural network sampai evaluasi dan menghitung forward pass</a:t>
            </a:r>
            <a:endParaRPr sz="1100">
              <a:solidFill>
                <a:srgbClr val="29292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100"/>
              <a:buFont typeface="Montserrat"/>
              <a:buAutoNum type="arabicPeriod"/>
            </a:pPr>
            <a:r>
              <a:rPr lang="en" sz="11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1 orang bikin model LSTM sampai evaluasi dan menghitung backward pass</a:t>
            </a:r>
            <a:endParaRPr sz="1100">
              <a:solidFill>
                <a:srgbClr val="29292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100"/>
              <a:buFont typeface="Montserrat"/>
              <a:buAutoNum type="arabicPeriod"/>
            </a:pPr>
            <a:r>
              <a:rPr lang="en" sz="11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1 orang memasukkan data hate speech ke model, membuat analisis sentimen, dan menghitung updated weight</a:t>
            </a:r>
            <a:endParaRPr sz="1100">
              <a:solidFill>
                <a:srgbClr val="29292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1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Tapi cara pembagian tugas ini sifatnya anjuran saja, yang terpenting kamu diharapkan berkolaborasi dalam tim dengan koordinasi yang efisien sehingga semua anggota mendapatkan porsi pembagian tugas yang pas😉</a:t>
            </a:r>
            <a:endParaRPr sz="1100">
              <a:solidFill>
                <a:srgbClr val="29292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47" name="Google Shape;347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69038" y="852227"/>
            <a:ext cx="5196399" cy="396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2" name="Google Shape;352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49"/>
          <p:cNvSpPr txBox="1"/>
          <p:nvPr/>
        </p:nvSpPr>
        <p:spPr>
          <a:xfrm>
            <a:off x="454375" y="144400"/>
            <a:ext cx="249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Langkah Pengerjaan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355" name="Google Shape;355;p49"/>
          <p:cNvSpPr txBox="1"/>
          <p:nvPr/>
        </p:nvSpPr>
        <p:spPr>
          <a:xfrm>
            <a:off x="445675" y="717100"/>
            <a:ext cx="4126200" cy="423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Setelah selesai melakukan langkah-langkah pengerjaan, kamu dan tim akan </a:t>
            </a:r>
            <a:r>
              <a:rPr b="1" lang="en" sz="11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menghasilkan tiga output</a:t>
            </a:r>
            <a:r>
              <a:rPr lang="en" sz="11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 ini</a:t>
            </a:r>
            <a:r>
              <a:rPr lang="en" sz="11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sz="1100">
              <a:solidFill>
                <a:srgbClr val="29292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100"/>
              <a:buFont typeface="Montserrat"/>
              <a:buAutoNum type="arabicPeriod"/>
            </a:pPr>
            <a:r>
              <a:rPr b="1" lang="en" sz="11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API</a:t>
            </a:r>
            <a:r>
              <a:rPr lang="en" sz="11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 yang d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apat memproses Analisis Sentimen menggunakan Neural Network dan LSTM, lalu menghasilkan output yang sudah memiliki sentimen dalam format JSON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AutoNum type="arabicPeriod"/>
            </a:pP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Hasil analisis kalkulasi neural network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dalam format .doc, .docx, atau .pdf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AutoNum type="arabicPeriod"/>
            </a:pPr>
            <a:r>
              <a:rPr b="1" lang="en" sz="11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Laporan hasil analisis data</a:t>
            </a:r>
            <a:r>
              <a:rPr lang="en" sz="11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 dari data teks tersebut dalam format .ppt atau pptx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100">
              <a:solidFill>
                <a:srgbClr val="29292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56" name="Google Shape;356;p49"/>
          <p:cNvCxnSpPr/>
          <p:nvPr/>
        </p:nvCxnSpPr>
        <p:spPr>
          <a:xfrm flipH="1">
            <a:off x="2953375" y="427150"/>
            <a:ext cx="4571100" cy="360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357" name="Google Shape;357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91048" y="943525"/>
            <a:ext cx="4956698" cy="3778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2" name="Google Shape;362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50"/>
          <p:cNvSpPr txBox="1"/>
          <p:nvPr/>
        </p:nvSpPr>
        <p:spPr>
          <a:xfrm>
            <a:off x="454375" y="144400"/>
            <a:ext cx="249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Langkah Pengerjaan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365" name="Google Shape;365;p50"/>
          <p:cNvSpPr txBox="1"/>
          <p:nvPr/>
        </p:nvSpPr>
        <p:spPr>
          <a:xfrm>
            <a:off x="445675" y="717100"/>
            <a:ext cx="4126200" cy="423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Nah, u</a:t>
            </a:r>
            <a:r>
              <a:rPr lang="en" sz="11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ntuk </a:t>
            </a:r>
            <a:r>
              <a:rPr b="1" lang="en" sz="11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laporan (report) yang akan dibuat mengandung komponen</a:t>
            </a:r>
            <a:r>
              <a:rPr lang="en" sz="11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 ini:</a:t>
            </a:r>
            <a:endParaRPr sz="1100">
              <a:solidFill>
                <a:srgbClr val="29292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292929"/>
              </a:buClr>
              <a:buSzPts val="1100"/>
              <a:buFont typeface="Montserrat"/>
              <a:buChar char="●"/>
            </a:pPr>
            <a:r>
              <a:rPr lang="en" sz="11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Judul dan nama ((1 slide)</a:t>
            </a:r>
            <a:endParaRPr sz="1100">
              <a:solidFill>
                <a:srgbClr val="29292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100"/>
              <a:buFont typeface="Montserrat"/>
              <a:buChar char="●"/>
            </a:pPr>
            <a:r>
              <a:rPr lang="en" sz="11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Pendahuluan (1 slide)</a:t>
            </a:r>
            <a:endParaRPr sz="1100">
              <a:solidFill>
                <a:srgbClr val="29292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100"/>
              <a:buFont typeface="Montserrat"/>
              <a:buChar char="●"/>
            </a:pPr>
            <a:r>
              <a:rPr lang="en" sz="11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Metode Penelitian (Jumlah slide tidak ditentukan)</a:t>
            </a:r>
            <a:endParaRPr sz="1100">
              <a:solidFill>
                <a:srgbClr val="29292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100"/>
              <a:buFont typeface="Montserrat"/>
              <a:buChar char="●"/>
            </a:pPr>
            <a:r>
              <a:rPr lang="en" sz="11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Hasil dan Kesimpulan (Jumlah slide tidak ditentukan)</a:t>
            </a:r>
            <a:endParaRPr sz="1100">
              <a:solidFill>
                <a:srgbClr val="29292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1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Laporan ini sekaligus menjadi </a:t>
            </a:r>
            <a:r>
              <a:rPr b="1" lang="en" sz="11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deck</a:t>
            </a:r>
            <a:r>
              <a:rPr lang="en" sz="11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 saat kamu mempresentasikan hasil challenge di kelas nanti, jadi kamu bisa bikin sekreatif mungkin asal tetap memenuhi komponen di atas, ya🎨</a:t>
            </a:r>
            <a:endParaRPr sz="1100">
              <a:solidFill>
                <a:srgbClr val="29292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66" name="Google Shape;366;p50"/>
          <p:cNvCxnSpPr/>
          <p:nvPr/>
        </p:nvCxnSpPr>
        <p:spPr>
          <a:xfrm flipH="1">
            <a:off x="2953375" y="427150"/>
            <a:ext cx="4571100" cy="360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367" name="Google Shape;367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42800" y="776500"/>
            <a:ext cx="5201208" cy="3964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Google Shape;372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p51"/>
          <p:cNvSpPr txBox="1"/>
          <p:nvPr/>
        </p:nvSpPr>
        <p:spPr>
          <a:xfrm>
            <a:off x="454375" y="144400"/>
            <a:ext cx="249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Langkah Pengerjaan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375" name="Google Shape;375;p51"/>
          <p:cNvSpPr txBox="1"/>
          <p:nvPr/>
        </p:nvSpPr>
        <p:spPr>
          <a:xfrm>
            <a:off x="445675" y="717100"/>
            <a:ext cx="4126200" cy="423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1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Kalau sudah selesai dengan project yang kamu kerjakan, </a:t>
            </a:r>
            <a:r>
              <a:rPr b="1" lang="en" sz="11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upload API, file kalkulasi, dan laporan tersebut ke Github</a:t>
            </a:r>
            <a:r>
              <a:rPr lang="en" sz="11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 dengan akun pribadimu💻</a:t>
            </a:r>
            <a:endParaRPr sz="1100">
              <a:solidFill>
                <a:srgbClr val="29292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76" name="Google Shape;376;p51"/>
          <p:cNvCxnSpPr/>
          <p:nvPr/>
        </p:nvCxnSpPr>
        <p:spPr>
          <a:xfrm flipH="1">
            <a:off x="2953375" y="427150"/>
            <a:ext cx="4571100" cy="360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377" name="Google Shape;377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06273" y="966725"/>
            <a:ext cx="4895852" cy="3731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2" name="Google Shape;382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p52"/>
          <p:cNvSpPr txBox="1"/>
          <p:nvPr/>
        </p:nvSpPr>
        <p:spPr>
          <a:xfrm>
            <a:off x="454375" y="144400"/>
            <a:ext cx="249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Langkah Pengerjaan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385" name="Google Shape;385;p52"/>
          <p:cNvSpPr txBox="1"/>
          <p:nvPr/>
        </p:nvSpPr>
        <p:spPr>
          <a:xfrm>
            <a:off x="445675" y="717100"/>
            <a:ext cx="4126200" cy="423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600">
                <a:solidFill>
                  <a:srgbClr val="743673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Saatnya mengumpulkan project📩</a:t>
            </a:r>
            <a:endParaRPr sz="1100">
              <a:solidFill>
                <a:srgbClr val="29292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Oke, </a:t>
            </a:r>
            <a:r>
              <a:rPr lang="en" sz="11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setelah upload ke Github</a:t>
            </a:r>
            <a:r>
              <a:rPr lang="en" sz="11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, kamu masih harus </a:t>
            </a:r>
            <a:r>
              <a:rPr b="1" lang="en" sz="11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mengumpulkan file project</a:t>
            </a:r>
            <a:r>
              <a:rPr lang="en" sz="11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 dengan langkah sebagai berikut:</a:t>
            </a:r>
            <a:endParaRPr sz="1100">
              <a:solidFill>
                <a:srgbClr val="29292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292929"/>
              </a:buClr>
              <a:buSzPts val="1100"/>
              <a:buFont typeface="Montserrat"/>
              <a:buAutoNum type="arabicPeriod"/>
            </a:pPr>
            <a:r>
              <a:rPr lang="en" sz="11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Copy paste link Github tempat kamu mengupload project dan masukkan ke Google Form yang disediakan </a:t>
            </a:r>
            <a:r>
              <a:rPr lang="en" sz="11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LQ</a:t>
            </a:r>
            <a:r>
              <a:rPr lang="en" sz="11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 (Learning Quality)</a:t>
            </a:r>
            <a:endParaRPr b="1" sz="1100">
              <a:solidFill>
                <a:srgbClr val="29292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100"/>
              <a:buFont typeface="Montserrat"/>
              <a:buAutoNum type="arabicPeriod"/>
            </a:pPr>
            <a:r>
              <a:rPr lang="en" sz="11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Kumpulkan file project (API dan laporan) ke dalam bentuk .zip </a:t>
            </a:r>
            <a:endParaRPr sz="1100">
              <a:solidFill>
                <a:srgbClr val="29292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100"/>
              <a:buFont typeface="Montserrat"/>
              <a:buAutoNum type="arabicPeriod"/>
            </a:pPr>
            <a:r>
              <a:rPr lang="en" sz="11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Upload .zip tersebut ke Google Form yang sama tadi sob.</a:t>
            </a:r>
            <a:endParaRPr sz="1100">
              <a:solidFill>
                <a:srgbClr val="29292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86" name="Google Shape;386;p52"/>
          <p:cNvCxnSpPr/>
          <p:nvPr/>
        </p:nvCxnSpPr>
        <p:spPr>
          <a:xfrm flipH="1">
            <a:off x="2953375" y="427150"/>
            <a:ext cx="4571100" cy="360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387" name="Google Shape;387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06273" y="966725"/>
            <a:ext cx="4895852" cy="3731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2" name="Google Shape;392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p53"/>
          <p:cNvSpPr txBox="1"/>
          <p:nvPr/>
        </p:nvSpPr>
        <p:spPr>
          <a:xfrm>
            <a:off x="454375" y="144400"/>
            <a:ext cx="249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Langkah Pengerjaan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395" name="Google Shape;395;p53"/>
          <p:cNvSpPr txBox="1"/>
          <p:nvPr/>
        </p:nvSpPr>
        <p:spPr>
          <a:xfrm>
            <a:off x="367275" y="558225"/>
            <a:ext cx="4126200" cy="423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600">
                <a:solidFill>
                  <a:srgbClr val="743673"/>
                </a:solidFill>
                <a:latin typeface="Montserrat"/>
                <a:ea typeface="Montserrat"/>
                <a:cs typeface="Montserrat"/>
                <a:sym typeface="Montserrat"/>
              </a:rPr>
              <a:t>Saatnya Presentasi🎉</a:t>
            </a:r>
            <a:endParaRPr b="1" sz="1600">
              <a:solidFill>
                <a:srgbClr val="74367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Setelah API dan laporan selesai, setiap kelompok </a:t>
            </a:r>
            <a:r>
              <a:rPr b="1" lang="en" sz="11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menyiapkan </a:t>
            </a:r>
            <a:r>
              <a:rPr b="1" lang="en" sz="11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deck</a:t>
            </a:r>
            <a:r>
              <a:rPr b="1" lang="en" sz="11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 presentasi berisi script, hasil API, dan laporan</a:t>
            </a:r>
            <a:r>
              <a:rPr lang="en" sz="11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. </a:t>
            </a:r>
            <a:endParaRPr sz="1100">
              <a:solidFill>
                <a:srgbClr val="29292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Nah, deck ini yang kamu gunakan sebagai media untuk mempresentasikan proses dan hasil kerja. </a:t>
            </a:r>
            <a:endParaRPr sz="1100">
              <a:solidFill>
                <a:srgbClr val="29292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Kalau sudah siap, waktunya </a:t>
            </a:r>
            <a:r>
              <a:rPr b="1" lang="en" sz="11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presentasi di hadapan kelompok lainnya dan Facilitator</a:t>
            </a:r>
            <a:r>
              <a:rPr lang="en" sz="11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 untuk mendapatkan feedback~</a:t>
            </a:r>
            <a:endParaRPr sz="1100">
              <a:solidFill>
                <a:srgbClr val="29292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96" name="Google Shape;396;p53"/>
          <p:cNvCxnSpPr/>
          <p:nvPr/>
        </p:nvCxnSpPr>
        <p:spPr>
          <a:xfrm flipH="1">
            <a:off x="2953375" y="427150"/>
            <a:ext cx="4571100" cy="360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397" name="Google Shape;397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36323" y="717112"/>
            <a:ext cx="5433651" cy="414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761A79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54"/>
          <p:cNvSpPr txBox="1"/>
          <p:nvPr/>
        </p:nvSpPr>
        <p:spPr>
          <a:xfrm>
            <a:off x="484625" y="1311700"/>
            <a:ext cx="4149600" cy="277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Terima kasih</a:t>
            </a:r>
            <a:endParaRPr b="0" i="0" sz="2100" u="none" cap="none" strike="noStrike">
              <a:solidFill>
                <a:schemeClr val="lt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pic>
        <p:nvPicPr>
          <p:cNvPr id="403" name="Google Shape;403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08175" y="152400"/>
            <a:ext cx="2535837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85362"/>
            <a:ext cx="989199" cy="2907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5" name="Google Shape;405;p54"/>
          <p:cNvCxnSpPr/>
          <p:nvPr/>
        </p:nvCxnSpPr>
        <p:spPr>
          <a:xfrm flipH="1">
            <a:off x="1576625" y="427100"/>
            <a:ext cx="5947800" cy="234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06" name="Google Shape;406;p54"/>
          <p:cNvSpPr txBox="1"/>
          <p:nvPr/>
        </p:nvSpPr>
        <p:spPr>
          <a:xfrm>
            <a:off x="453375" y="152450"/>
            <a:ext cx="4062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Penutup</a:t>
            </a:r>
            <a:endParaRPr b="0" i="0" sz="1400" u="none" cap="none" strike="noStrik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407" name="Google Shape;407;p5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282151" y="829675"/>
            <a:ext cx="4907226" cy="3740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761A79"/>
        </a:solidFill>
      </p:bgPr>
    </p:bg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8"/>
          <p:cNvSpPr txBox="1"/>
          <p:nvPr>
            <p:ph type="title"/>
          </p:nvPr>
        </p:nvSpPr>
        <p:spPr>
          <a:xfrm>
            <a:off x="454375" y="144400"/>
            <a:ext cx="249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 sz="1400">
                <a:latin typeface="Montserrat ExtraBold"/>
                <a:ea typeface="Montserrat ExtraBold"/>
                <a:cs typeface="Montserrat ExtraBold"/>
                <a:sym typeface="Montserrat ExtraBold"/>
              </a:rPr>
              <a:t>Studi Kasus</a:t>
            </a:r>
            <a:endParaRPr sz="140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39" name="Google Shape;139;p28"/>
          <p:cNvSpPr/>
          <p:nvPr/>
        </p:nvSpPr>
        <p:spPr>
          <a:xfrm>
            <a:off x="2993550" y="2122726"/>
            <a:ext cx="3325200" cy="1130100"/>
          </a:xfrm>
          <a:prstGeom prst="round2SameRect">
            <a:avLst>
              <a:gd fmla="val 0" name="adj1"/>
              <a:gd fmla="val 19420" name="adj2"/>
            </a:avLst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28"/>
          <p:cNvSpPr/>
          <p:nvPr/>
        </p:nvSpPr>
        <p:spPr>
          <a:xfrm>
            <a:off x="2993541" y="1819225"/>
            <a:ext cx="3325200" cy="2940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1F1F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28"/>
          <p:cNvSpPr/>
          <p:nvPr/>
        </p:nvSpPr>
        <p:spPr>
          <a:xfrm>
            <a:off x="6036803" y="1899994"/>
            <a:ext cx="132600" cy="132600"/>
          </a:xfrm>
          <a:prstGeom prst="ellipse">
            <a:avLst/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28"/>
          <p:cNvSpPr/>
          <p:nvPr/>
        </p:nvSpPr>
        <p:spPr>
          <a:xfrm>
            <a:off x="5815674" y="1899994"/>
            <a:ext cx="132600" cy="132600"/>
          </a:xfrm>
          <a:prstGeom prst="ellipse">
            <a:avLst/>
          </a:prstGeom>
          <a:solidFill>
            <a:srgbClr val="00A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28"/>
          <p:cNvSpPr txBox="1"/>
          <p:nvPr/>
        </p:nvSpPr>
        <p:spPr>
          <a:xfrm>
            <a:off x="5214607" y="2265687"/>
            <a:ext cx="7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4" name="Google Shape;144;p28"/>
          <p:cNvPicPr preferRelativeResize="0"/>
          <p:nvPr/>
        </p:nvPicPr>
        <p:blipFill rotWithShape="1">
          <a:blip r:embed="rId3">
            <a:alphaModFix/>
          </a:blip>
          <a:srcRect b="-3913" l="-2087" r="28595" t="-3902"/>
          <a:stretch/>
        </p:blipFill>
        <p:spPr>
          <a:xfrm>
            <a:off x="5815675" y="2966946"/>
            <a:ext cx="413400" cy="501600"/>
          </a:xfrm>
          <a:prstGeom prst="mathPlus">
            <a:avLst>
              <a:gd fmla="val 23520" name="adj1"/>
            </a:avLst>
          </a:prstGeom>
          <a:noFill/>
          <a:ln>
            <a:noFill/>
          </a:ln>
        </p:spPr>
      </p:pic>
      <p:pic>
        <p:nvPicPr>
          <p:cNvPr id="145" name="Google Shape;145;p28"/>
          <p:cNvPicPr preferRelativeResize="0"/>
          <p:nvPr/>
        </p:nvPicPr>
        <p:blipFill rotWithShape="1">
          <a:blip r:embed="rId3">
            <a:alphaModFix/>
          </a:blip>
          <a:srcRect b="-3913" l="-2087" r="28595" t="-3902"/>
          <a:stretch/>
        </p:blipFill>
        <p:spPr>
          <a:xfrm>
            <a:off x="6132609" y="2181569"/>
            <a:ext cx="413400" cy="500400"/>
          </a:xfrm>
          <a:prstGeom prst="mathPlus">
            <a:avLst>
              <a:gd fmla="val 23520" name="adj1"/>
            </a:avLst>
          </a:prstGeom>
          <a:noFill/>
          <a:ln>
            <a:noFill/>
          </a:ln>
        </p:spPr>
      </p:pic>
      <p:pic>
        <p:nvPicPr>
          <p:cNvPr id="146" name="Google Shape;146;p28"/>
          <p:cNvPicPr preferRelativeResize="0"/>
          <p:nvPr/>
        </p:nvPicPr>
        <p:blipFill rotWithShape="1">
          <a:blip r:embed="rId3">
            <a:alphaModFix/>
          </a:blip>
          <a:srcRect b="-3913" l="-2087" r="28595" t="-3902"/>
          <a:stretch/>
        </p:blipFill>
        <p:spPr>
          <a:xfrm>
            <a:off x="2816048" y="2127837"/>
            <a:ext cx="413400" cy="500400"/>
          </a:xfrm>
          <a:prstGeom prst="mathPlus">
            <a:avLst>
              <a:gd fmla="val 23520" name="adj1"/>
            </a:avLst>
          </a:prstGeom>
          <a:noFill/>
          <a:ln>
            <a:noFill/>
          </a:ln>
        </p:spPr>
      </p:pic>
      <p:pic>
        <p:nvPicPr>
          <p:cNvPr id="147" name="Google Shape;147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85362"/>
            <a:ext cx="989199" cy="2907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8" name="Google Shape;148;p28"/>
          <p:cNvCxnSpPr/>
          <p:nvPr/>
        </p:nvCxnSpPr>
        <p:spPr>
          <a:xfrm flipH="1">
            <a:off x="2186825" y="427100"/>
            <a:ext cx="5337600" cy="234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9" name="Google Shape;149;p28"/>
          <p:cNvSpPr txBox="1"/>
          <p:nvPr/>
        </p:nvSpPr>
        <p:spPr>
          <a:xfrm>
            <a:off x="2993550" y="2240250"/>
            <a:ext cx="3325200" cy="82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81589F"/>
                </a:solidFill>
                <a:latin typeface="Montserrat"/>
                <a:ea typeface="Montserrat"/>
                <a:cs typeface="Montserrat"/>
                <a:sym typeface="Montserrat"/>
              </a:rPr>
              <a:t>Challenge:</a:t>
            </a:r>
            <a:endParaRPr b="1" sz="1600">
              <a:solidFill>
                <a:srgbClr val="81589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81589F"/>
                </a:solidFill>
                <a:latin typeface="Montserrat"/>
                <a:ea typeface="Montserrat"/>
                <a:cs typeface="Montserrat"/>
                <a:sym typeface="Montserrat"/>
              </a:rPr>
              <a:t>Membuat API untuk Analisis Sentimen dan Laporan Analisis Data berdasarkan Sentimen</a:t>
            </a:r>
            <a:endParaRPr b="1" sz="1100">
              <a:solidFill>
                <a:srgbClr val="81589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5" name="Google Shape;155;p29"/>
          <p:cNvCxnSpPr/>
          <p:nvPr/>
        </p:nvCxnSpPr>
        <p:spPr>
          <a:xfrm rot="10800000">
            <a:off x="3680225" y="427100"/>
            <a:ext cx="3844200" cy="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56" name="Google Shape;156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9"/>
          <p:cNvSpPr txBox="1"/>
          <p:nvPr/>
        </p:nvSpPr>
        <p:spPr>
          <a:xfrm>
            <a:off x="454375" y="144400"/>
            <a:ext cx="249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Hal-Hal yang Harus Kamu Lewati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58" name="Google Shape;158;p29"/>
          <p:cNvSpPr/>
          <p:nvPr/>
        </p:nvSpPr>
        <p:spPr>
          <a:xfrm>
            <a:off x="677100" y="1156325"/>
            <a:ext cx="7789800" cy="35982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8575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29"/>
          <p:cNvSpPr/>
          <p:nvPr/>
        </p:nvSpPr>
        <p:spPr>
          <a:xfrm>
            <a:off x="3491100" y="983500"/>
            <a:ext cx="2161800" cy="363000"/>
          </a:xfrm>
          <a:prstGeom prst="roundRect">
            <a:avLst>
              <a:gd fmla="val 50000" name="adj"/>
            </a:avLst>
          </a:prstGeom>
          <a:solidFill>
            <a:srgbClr val="FFAB4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SKILL METRICS</a:t>
            </a:r>
            <a:endParaRPr b="1" i="0" sz="16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0" name="Google Shape;160;p29"/>
          <p:cNvSpPr txBox="1"/>
          <p:nvPr/>
        </p:nvSpPr>
        <p:spPr>
          <a:xfrm>
            <a:off x="1465638" y="1326125"/>
            <a:ext cx="62127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(Kemampuan teknis yang akan kamu pelajari)</a:t>
            </a:r>
            <a:endParaRPr i="1"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1" name="Google Shape;161;p29"/>
          <p:cNvSpPr txBox="1"/>
          <p:nvPr/>
        </p:nvSpPr>
        <p:spPr>
          <a:xfrm>
            <a:off x="1154275" y="1592550"/>
            <a:ext cx="6949800" cy="30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/>
              <a:buChar char="●"/>
            </a:pPr>
            <a:r>
              <a:rPr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Menggunakan </a:t>
            </a:r>
            <a:r>
              <a:rPr b="1"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Pandas dan RegEx</a:t>
            </a:r>
            <a:r>
              <a:rPr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untuk melakukan cleansing data pada dataset Analisis Sentimen</a:t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/>
              <a:buChar char="●"/>
            </a:pPr>
            <a:r>
              <a:rPr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Menggunakan </a:t>
            </a:r>
            <a:r>
              <a:rPr b="1"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Sklearn</a:t>
            </a:r>
            <a:r>
              <a:rPr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melakukan feature extraction pada dataset Analisis Sentimen, training neural network, serta evaluasi training model neural network dan LSTM</a:t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/>
              <a:buChar char="●"/>
            </a:pPr>
            <a:r>
              <a:rPr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Menggunakan </a:t>
            </a:r>
            <a:r>
              <a:rPr b="1"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Tensorflow</a:t>
            </a:r>
            <a:r>
              <a:rPr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melakukan training menggunakan metode LSTM</a:t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/>
              <a:buChar char="●"/>
            </a:pPr>
            <a:r>
              <a:rPr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Menggunakan </a:t>
            </a:r>
            <a:r>
              <a:rPr b="1"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matplotlib dan seaborn</a:t>
            </a:r>
            <a:r>
              <a:rPr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untuk melakukan visualisasi evaluasi pada model Neural Network dan LSTM yang sudah di-training</a:t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/>
              <a:buChar char="●"/>
            </a:pPr>
            <a:r>
              <a:rPr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Menggunakan </a:t>
            </a:r>
            <a:r>
              <a:rPr b="1"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Flask dan Swagger UI</a:t>
            </a:r>
            <a:r>
              <a:rPr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untuk membangun API untuk prediksi sentimen menggunakan model Neural Network dan LSTM</a:t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/>
              <a:buChar char="●"/>
            </a:pPr>
            <a:r>
              <a:rPr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Menggunakan </a:t>
            </a:r>
            <a:r>
              <a:rPr b="1"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Github dan Git</a:t>
            </a:r>
            <a:r>
              <a:rPr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untuk dokumentasi dan kolaborasi</a:t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/>
              <a:buChar char="●"/>
            </a:pPr>
            <a:r>
              <a:rPr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Menggunakan </a:t>
            </a:r>
            <a:r>
              <a:rPr b="1"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power point atau slides tool</a:t>
            </a:r>
            <a:r>
              <a:rPr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untuk membuat laporan</a:t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/>
              <a:buChar char="●"/>
            </a:pPr>
            <a:r>
              <a:rPr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Menggunakan </a:t>
            </a:r>
            <a:r>
              <a:rPr b="1"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Spreadsheet/Excel</a:t>
            </a:r>
            <a:r>
              <a:rPr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untuk menghitung kalkulasi neural network</a:t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7" name="Google Shape;167;p30"/>
          <p:cNvCxnSpPr/>
          <p:nvPr/>
        </p:nvCxnSpPr>
        <p:spPr>
          <a:xfrm rot="10800000">
            <a:off x="3680225" y="427100"/>
            <a:ext cx="3844200" cy="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68" name="Google Shape;168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30"/>
          <p:cNvSpPr txBox="1"/>
          <p:nvPr/>
        </p:nvSpPr>
        <p:spPr>
          <a:xfrm>
            <a:off x="454375" y="144400"/>
            <a:ext cx="249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Hal-Hal yang Harus Kamu Lewati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70" name="Google Shape;170;p30"/>
          <p:cNvSpPr/>
          <p:nvPr/>
        </p:nvSpPr>
        <p:spPr>
          <a:xfrm>
            <a:off x="677100" y="1156325"/>
            <a:ext cx="7789800" cy="35982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8575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30"/>
          <p:cNvSpPr/>
          <p:nvPr/>
        </p:nvSpPr>
        <p:spPr>
          <a:xfrm>
            <a:off x="3491100" y="983500"/>
            <a:ext cx="2161800" cy="363000"/>
          </a:xfrm>
          <a:prstGeom prst="roundRect">
            <a:avLst>
              <a:gd fmla="val 50000" name="adj"/>
            </a:avLst>
          </a:prstGeom>
          <a:solidFill>
            <a:srgbClr val="FFAB4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DELIVERY</a:t>
            </a:r>
            <a:endParaRPr b="1" i="0" sz="16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2" name="Google Shape;172;p30"/>
          <p:cNvSpPr txBox="1"/>
          <p:nvPr/>
        </p:nvSpPr>
        <p:spPr>
          <a:xfrm>
            <a:off x="1465638" y="1402325"/>
            <a:ext cx="62127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(Hal yang akan kamu lakukan untuk dapat melewati level)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3" name="Google Shape;173;p30"/>
          <p:cNvSpPr txBox="1"/>
          <p:nvPr/>
        </p:nvSpPr>
        <p:spPr>
          <a:xfrm>
            <a:off x="1014600" y="1821150"/>
            <a:ext cx="7114800" cy="28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/>
              <a:buAutoNum type="arabicPeriod"/>
            </a:pPr>
            <a:r>
              <a:rPr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Membaca dan memahami studi kasus yang diberikan</a:t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/>
              <a:buAutoNum type="arabicPeriod"/>
            </a:pPr>
            <a:r>
              <a:rPr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Melakukan</a:t>
            </a:r>
            <a:r>
              <a:rPr b="1"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cleansing data</a:t>
            </a:r>
            <a:r>
              <a:rPr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pada dataset Analisis Sentimen menggunakan Pandas dan RegEx</a:t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/>
              <a:buAutoNum type="arabicPeriod"/>
            </a:pPr>
            <a:r>
              <a:rPr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Melakukan</a:t>
            </a:r>
            <a:r>
              <a:rPr b="1"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feature extraction</a:t>
            </a:r>
            <a:r>
              <a:rPr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pada dataset Analisis Sentimen menggunakan Sklearn</a:t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/>
              <a:buAutoNum type="arabicPeriod"/>
            </a:pPr>
            <a:r>
              <a:rPr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Melakukan </a:t>
            </a:r>
            <a:r>
              <a:rPr b="1"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training</a:t>
            </a:r>
            <a:r>
              <a:rPr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menggunakan 2 metode:</a:t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/>
              <a:buAutoNum type="alphaLcPeriod"/>
            </a:pPr>
            <a:r>
              <a:rPr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Neural network (memakai tool Sklearn)</a:t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/>
              <a:buAutoNum type="alphaLcPeriod"/>
            </a:pPr>
            <a:r>
              <a:rPr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LSTM (memakai tool Tensorflow)</a:t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/>
              <a:buAutoNum type="arabicPeriod"/>
            </a:pPr>
            <a:r>
              <a:rPr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Melakukan </a:t>
            </a:r>
            <a:r>
              <a:rPr b="1"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kalkulasi</a:t>
            </a:r>
            <a:r>
              <a:rPr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analisis sentimen dari metode Neural Network</a:t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/>
              <a:buAutoNum type="arabicPeriod"/>
            </a:pPr>
            <a:r>
              <a:rPr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Melakukan </a:t>
            </a:r>
            <a:r>
              <a:rPr b="1"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evaluasi</a:t>
            </a:r>
            <a:r>
              <a:rPr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pada model Neural Network dan LSTM  yang sudah di-training dengan Sklearn</a:t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/>
              <a:buAutoNum type="arabicPeriod"/>
            </a:pPr>
            <a:r>
              <a:rPr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Melakukan </a:t>
            </a:r>
            <a:r>
              <a:rPr b="1"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visualisasi</a:t>
            </a:r>
            <a:r>
              <a:rPr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evaluasi pada model Neural Network dan LSTM yang sudah di-training dengan menggunakan matplotlib dan seaborn</a:t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/>
              <a:buAutoNum type="arabicPeriod"/>
            </a:pPr>
            <a:r>
              <a:rPr b="1"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Membangun API untuk prediksi sentimen</a:t>
            </a:r>
            <a:r>
              <a:rPr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menggunakan model Neural Network dan LSTM dengan menggunakan Flask dan Swagger UI</a:t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/>
              <a:buAutoNum type="arabicPeriod"/>
            </a:pPr>
            <a:r>
              <a:rPr b="1"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Membuat laporan</a:t>
            </a:r>
            <a:r>
              <a:rPr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menggunakan power point atau slides tool</a:t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/>
              <a:buAutoNum type="arabicPeriod"/>
            </a:pPr>
            <a:r>
              <a:rPr b="1"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Mendokumentasikan hasil koding (source code) termasuk API dan laporan</a:t>
            </a:r>
            <a:r>
              <a:rPr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dengan mengunggahnya di Git dan Github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9" name="Google Shape;179;p31"/>
          <p:cNvCxnSpPr/>
          <p:nvPr/>
        </p:nvCxnSpPr>
        <p:spPr>
          <a:xfrm rot="10800000">
            <a:off x="3680225" y="427100"/>
            <a:ext cx="3844200" cy="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80" name="Google Shape;180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31"/>
          <p:cNvSpPr txBox="1"/>
          <p:nvPr/>
        </p:nvSpPr>
        <p:spPr>
          <a:xfrm>
            <a:off x="454375" y="144400"/>
            <a:ext cx="249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Hal-Hal yang Harus Kamu Lewati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82" name="Google Shape;182;p31"/>
          <p:cNvSpPr/>
          <p:nvPr/>
        </p:nvSpPr>
        <p:spPr>
          <a:xfrm>
            <a:off x="677100" y="1156325"/>
            <a:ext cx="7789800" cy="35982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8575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31"/>
          <p:cNvSpPr/>
          <p:nvPr/>
        </p:nvSpPr>
        <p:spPr>
          <a:xfrm>
            <a:off x="3491100" y="983500"/>
            <a:ext cx="2161800" cy="363000"/>
          </a:xfrm>
          <a:prstGeom prst="roundRect">
            <a:avLst>
              <a:gd fmla="val 50000" name="adj"/>
            </a:avLst>
          </a:prstGeom>
          <a:solidFill>
            <a:srgbClr val="FFAB4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CRITERIA</a:t>
            </a:r>
            <a:endParaRPr b="1" i="0" sz="16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4" name="Google Shape;184;p31"/>
          <p:cNvSpPr txBox="1"/>
          <p:nvPr/>
        </p:nvSpPr>
        <p:spPr>
          <a:xfrm>
            <a:off x="1465638" y="1402325"/>
            <a:ext cx="62127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(Kriteria pengumpulan challenge yang harus kamu penuhi untuk dapat melewati level)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5" name="Google Shape;185;p31"/>
          <p:cNvSpPr txBox="1"/>
          <p:nvPr/>
        </p:nvSpPr>
        <p:spPr>
          <a:xfrm>
            <a:off x="1087650" y="1765325"/>
            <a:ext cx="6968700" cy="29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AutoNum type="arabicPeriod"/>
            </a:pPr>
            <a:r>
              <a:rPr lang="en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Melampirkan kalkulasi analisis sentimen menggunakan Neural Network</a:t>
            </a:r>
            <a:r>
              <a:rPr lang="en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dengan format .doc/.docx/.pdf </a:t>
            </a:r>
            <a:r>
              <a:rPr b="1" lang="en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(15%)</a:t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AutoNum type="arabicPeriod"/>
            </a:pPr>
            <a:r>
              <a:rPr lang="en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Menerapkan </a:t>
            </a:r>
            <a:r>
              <a:rPr lang="en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konsep statistika</a:t>
            </a:r>
            <a:r>
              <a:rPr lang="en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dalam melakukan cleansing data </a:t>
            </a:r>
            <a:r>
              <a:rPr b="1" lang="en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(5%)</a:t>
            </a:r>
            <a:endParaRPr b="1"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AutoNum type="arabicPeriod"/>
            </a:pPr>
            <a:r>
              <a:rPr lang="en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Menerapkan </a:t>
            </a:r>
            <a:r>
              <a:rPr lang="en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konsep statistika</a:t>
            </a:r>
            <a:r>
              <a:rPr lang="en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dalam membuat evaluasi model </a:t>
            </a:r>
            <a:r>
              <a:rPr b="1" lang="en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(5%)</a:t>
            </a:r>
            <a:endParaRPr b="1"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AutoNum type="arabicPeriod"/>
            </a:pPr>
            <a:r>
              <a:rPr lang="en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Terdapat API yang bisa menerima input user berbentuk teks dengan 2 endpoint untuk model neural network berupa teks dan file </a:t>
            </a:r>
            <a:r>
              <a:rPr b="1" lang="en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(5%)</a:t>
            </a:r>
            <a:endParaRPr b="1"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AutoNum type="arabicPeriod"/>
            </a:pPr>
            <a:r>
              <a:rPr lang="en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API bisa memproses Analisis Sentimen menggunakan Neural Network dilihat dari script di Python  </a:t>
            </a:r>
            <a:r>
              <a:rPr b="1" lang="en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(7,5%)</a:t>
            </a:r>
            <a:endParaRPr b="1"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AutoNum type="arabicPeriod"/>
            </a:pPr>
            <a:r>
              <a:rPr lang="en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API dibuat dengan Flask dan Swagger UI </a:t>
            </a:r>
            <a:r>
              <a:rPr b="1" lang="en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(25%) </a:t>
            </a:r>
            <a:endParaRPr b="1"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AutoNum type="arabicPeriod"/>
            </a:pPr>
            <a:r>
              <a:rPr lang="en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Terdapat API yang bisa menerima input user berbentuk teks dengan 2 endpoint untuk model LSTM berupa teks dan file </a:t>
            </a:r>
            <a:r>
              <a:rPr b="1" lang="en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(5%)</a:t>
            </a:r>
            <a:endParaRPr b="1"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AutoNum type="arabicPeriod"/>
            </a:pPr>
            <a:r>
              <a:rPr lang="en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API bisa menghasilkan output berupa teks yang sudah memiliki label sentimen (negatif, positif, atau netral) dengan format JSON </a:t>
            </a:r>
            <a:r>
              <a:rPr b="1" lang="en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(10%)</a:t>
            </a:r>
            <a:r>
              <a:rPr lang="en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AutoNum type="arabicPeriod"/>
            </a:pPr>
            <a:r>
              <a:rPr lang="en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API bisa memproses Analisis Sentimen menggunakan LSTM dilihat dari script di Python </a:t>
            </a:r>
            <a:r>
              <a:rPr b="1" lang="en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(7,5%)</a:t>
            </a:r>
            <a:endParaRPr b="1"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AutoNum type="arabicPeriod"/>
            </a:pPr>
            <a:r>
              <a:rPr lang="en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Membuat report (laporan) dari hasil analisis data teks yang mengandung: </a:t>
            </a:r>
            <a:r>
              <a:rPr b="1" lang="en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(15%)</a:t>
            </a:r>
            <a:endParaRPr b="1"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857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Char char="○"/>
            </a:pPr>
            <a:r>
              <a:rPr lang="en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Judul dan nama</a:t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857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Char char="○"/>
            </a:pPr>
            <a:r>
              <a:rPr lang="en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Pendahuluan</a:t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857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Char char="○"/>
            </a:pPr>
            <a:r>
              <a:rPr lang="en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Metode Penelitian yang mencakup script Python untuk analisis sentimen</a:t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857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Char char="○"/>
            </a:pPr>
            <a:r>
              <a:rPr lang="en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Hasil yang mencakup penjelasan tentang output API beserta kesimpulannya  </a:t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1" name="Google Shape;191;p32"/>
          <p:cNvCxnSpPr>
            <a:endCxn id="192" idx="3"/>
          </p:cNvCxnSpPr>
          <p:nvPr/>
        </p:nvCxnSpPr>
        <p:spPr>
          <a:xfrm flipH="1">
            <a:off x="1975075" y="427150"/>
            <a:ext cx="5549400" cy="360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93" name="Google Shape;193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32"/>
          <p:cNvSpPr txBox="1"/>
          <p:nvPr/>
        </p:nvSpPr>
        <p:spPr>
          <a:xfrm>
            <a:off x="454375" y="144400"/>
            <a:ext cx="152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Studi </a:t>
            </a: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Kasus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94" name="Google Shape;194;p32"/>
          <p:cNvSpPr txBox="1"/>
          <p:nvPr/>
        </p:nvSpPr>
        <p:spPr>
          <a:xfrm>
            <a:off x="445675" y="717100"/>
            <a:ext cx="4126200" cy="423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600">
                <a:solidFill>
                  <a:srgbClr val="743673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Project baru API untuk melakukan machine learning💻</a:t>
            </a:r>
            <a:endParaRPr b="1" sz="1300">
              <a:solidFill>
                <a:srgbClr val="29292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Setelah 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sebelumnya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di Gold Challenge kamu sebagai junior data scientist telah mencari karakteristik dari sampel komentar netizen, sekarang user meminta kamu untuk</a:t>
            </a: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membuat sebuah engine/API yang bisa memilah komentar positif, netral, dan negatif dari komentar netizen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dari teks non-formal.</a:t>
            </a:r>
            <a:endParaRPr b="1" sz="1100">
              <a:solidFill>
                <a:srgbClr val="29292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 sz="11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Terus, langkah apa yang harus dilakukan?</a:t>
            </a:r>
            <a:endParaRPr sz="1100">
              <a:solidFill>
                <a:srgbClr val="29292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95" name="Google Shape;195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39798" y="779627"/>
            <a:ext cx="5386772" cy="41058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33"/>
          <p:cNvSpPr txBox="1"/>
          <p:nvPr/>
        </p:nvSpPr>
        <p:spPr>
          <a:xfrm>
            <a:off x="454375" y="144400"/>
            <a:ext cx="249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Langkah Pengerjaan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03" name="Google Shape;203;p33"/>
          <p:cNvSpPr txBox="1"/>
          <p:nvPr/>
        </p:nvSpPr>
        <p:spPr>
          <a:xfrm>
            <a:off x="445675" y="717100"/>
            <a:ext cx="4126200" cy="423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600">
                <a:solidFill>
                  <a:srgbClr val="743673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Langkah pertama~</a:t>
            </a:r>
            <a:endParaRPr sz="1100">
              <a:solidFill>
                <a:srgbClr val="29292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 sz="11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Pertama</a:t>
            </a:r>
            <a:r>
              <a:rPr lang="en" sz="11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,</a:t>
            </a:r>
            <a:r>
              <a:rPr lang="en" sz="11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 kamu harus membuat endpoint yang bisa </a:t>
            </a:r>
            <a:r>
              <a:rPr b="1" lang="en" sz="11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menerima input user berupa teks dan file</a:t>
            </a:r>
            <a:r>
              <a:rPr lang="en" sz="11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. </a:t>
            </a:r>
            <a:r>
              <a:rPr b="1" lang="en" sz="11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Endpoint dari API</a:t>
            </a:r>
            <a:r>
              <a:rPr lang="en" sz="11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 yang kamu buat isinya adalah sebagai berikut:</a:t>
            </a:r>
            <a:endParaRPr sz="1100">
              <a:solidFill>
                <a:srgbClr val="29292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292929"/>
              </a:buClr>
              <a:buSzPts val="1100"/>
              <a:buFont typeface="Montserrat"/>
              <a:buChar char="●"/>
            </a:pPr>
            <a:r>
              <a:rPr lang="en" sz="11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2 (dua) endpoint untuk </a:t>
            </a:r>
            <a:r>
              <a:rPr b="1" lang="en" sz="11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model neural network</a:t>
            </a:r>
            <a:r>
              <a:rPr lang="en" sz="11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 berupa teks dan file </a:t>
            </a:r>
            <a:endParaRPr sz="1100">
              <a:solidFill>
                <a:srgbClr val="29292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100"/>
              <a:buFont typeface="Montserrat"/>
              <a:buChar char="●"/>
            </a:pPr>
            <a:r>
              <a:rPr lang="en" sz="11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2 (dua) endpoint untuk </a:t>
            </a:r>
            <a:r>
              <a:rPr b="1" lang="en" sz="11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model LSTM</a:t>
            </a:r>
            <a:r>
              <a:rPr lang="en" sz="11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 berupa teks dan file  </a:t>
            </a:r>
            <a:endParaRPr sz="1100">
              <a:solidFill>
                <a:srgbClr val="29292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04" name="Google Shape;204;p33"/>
          <p:cNvCxnSpPr>
            <a:endCxn id="202" idx="3"/>
          </p:cNvCxnSpPr>
          <p:nvPr/>
        </p:nvCxnSpPr>
        <p:spPr>
          <a:xfrm flipH="1">
            <a:off x="2953375" y="427150"/>
            <a:ext cx="4571100" cy="360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05" name="Google Shape;205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18473" y="855212"/>
            <a:ext cx="5188449" cy="3954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1" name="Google Shape;211;p34"/>
          <p:cNvCxnSpPr>
            <a:endCxn id="212" idx="3"/>
          </p:cNvCxnSpPr>
          <p:nvPr/>
        </p:nvCxnSpPr>
        <p:spPr>
          <a:xfrm flipH="1">
            <a:off x="2953375" y="427150"/>
            <a:ext cx="4571100" cy="360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13" name="Google Shape;213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34"/>
          <p:cNvSpPr txBox="1"/>
          <p:nvPr/>
        </p:nvSpPr>
        <p:spPr>
          <a:xfrm>
            <a:off x="454375" y="144400"/>
            <a:ext cx="249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Langkah Pengerjaan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14" name="Google Shape;214;p34"/>
          <p:cNvSpPr txBox="1"/>
          <p:nvPr/>
        </p:nvSpPr>
        <p:spPr>
          <a:xfrm>
            <a:off x="445675" y="717100"/>
            <a:ext cx="4126200" cy="423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Eits, jangan lupa untuk instal library Flask, Swagger UI, Seaborn, Pandas, RegEx, Sklearn, dan Tensorflow, ya.</a:t>
            </a:r>
            <a:endParaRPr sz="1100">
              <a:solidFill>
                <a:srgbClr val="29292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Setelah membuat endpoint nya, kamu bisa</a:t>
            </a:r>
            <a:r>
              <a:rPr b="1" lang="en" sz="11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" sz="11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buat </a:t>
            </a:r>
            <a:r>
              <a:rPr b="1" lang="en" sz="11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fungsi Python untuk melakukan Analisis Sentimen menggunakan metode Neural Network dan LSTM.</a:t>
            </a:r>
            <a:endParaRPr b="1" sz="1100">
              <a:solidFill>
                <a:srgbClr val="29292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1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Untuk bisa membuat fungsi itu, kamu perlu dataset untuk membuat model analisis sentimen pada slide selanjutn</a:t>
            </a:r>
            <a:r>
              <a:rPr lang="en" sz="11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ya</a:t>
            </a:r>
            <a:r>
              <a:rPr lang="en" sz="11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100">
              <a:solidFill>
                <a:srgbClr val="29292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15" name="Google Shape;215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18473" y="855212"/>
            <a:ext cx="5188449" cy="3954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